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1" r:id="rId6"/>
    <p:sldId id="260" r:id="rId7"/>
    <p:sldId id="263" r:id="rId8"/>
    <p:sldId id="262" r:id="rId9"/>
  </p:sldIdLst>
  <p:sldSz cx="9144000" cy="5143500" type="screen16x9"/>
  <p:notesSz cx="6858000" cy="9144000"/>
  <p:embeddedFontLst>
    <p:embeddedFont>
      <p:font typeface="Tahoma" panose="020B0604030504040204" pitchFamily="34" charset="0"/>
      <p:regular r:id="rId11"/>
      <p:bold r:id="rId12"/>
    </p:embeddedFont>
    <p:embeddedFont>
      <p:font typeface="Dosis SemiBold" panose="020B0604020202020204" charset="0"/>
      <p:regular r:id="rId13"/>
      <p:bold r:id="rId14"/>
    </p:embeddedFont>
    <p:embeddedFont>
      <p:font typeface="Dosis"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Amatic SC" panose="020B0604020202020204" charset="-79"/>
      <p:regular r:id="rId21"/>
      <p:bold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100" b="0" i="0" u="none" strike="noStrike" cap="none">
                <a:solidFill>
                  <a:srgbClr val="000000"/>
                </a:solidFill>
                <a:latin typeface="Arial"/>
                <a:ea typeface="Arial"/>
                <a:cs typeface="Arial"/>
                <a:sym typeface="Arial"/>
              </a:rPr>
              <a:t>Firstly I’d like to introduce the Shrub, Edinburgh’s hub for creative reuse. The Shrub is an advocate, trainer, educator and a living lab for the development of the circular economy in Edinburgh. We run a variety of projects such as the end of year student hall collections and giving away to freeshop, we have a year round swapshop with members swapping instead of shopping, The Wee Spoke Hub shares skills for DIY bike repair, Upcyling workshops, Food Sharing activities including Disco Soup - food saved from waste plus live music.</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100" b="0" i="0" u="none" strike="noStrike" cap="none">
                <a:solidFill>
                  <a:srgbClr val="000000"/>
                </a:solidFill>
                <a:latin typeface="Arial"/>
                <a:ea typeface="Arial"/>
                <a:cs typeface="Arial"/>
                <a:sym typeface="Arial"/>
              </a:rPr>
              <a:t>The Shrubs vision for a zero waste town in the centre of Edinburgh would operate in a hub and spokes fashion to serve as a living lab for the circular economy. We can divide the 2020 vision into four main categories: 1. Create a Food Sharing Hub, 2. Create a dedicated repurposing and upcycling workshop programme, expand the reuse collections and build a zero waste advocate network.</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100" b="0" i="0" u="none" strike="noStrike" cap="none">
                <a:solidFill>
                  <a:srgbClr val="000000"/>
                </a:solidFill>
                <a:latin typeface="Arial"/>
                <a:ea typeface="Arial"/>
                <a:cs typeface="Arial"/>
                <a:sym typeface="Arial"/>
              </a:rPr>
              <a:t>The four main sub-project proposed in the shrub ZWT include - A Food Sharing Hub, Workshops, Collections and a Zero Waste Advocate Network</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100" b="0" i="0" u="none" strike="noStrike" cap="none">
                <a:solidFill>
                  <a:schemeClr val="dk1"/>
                </a:solidFill>
                <a:latin typeface="Tahoma"/>
                <a:ea typeface="Tahoma"/>
                <a:cs typeface="Tahoma"/>
                <a:sym typeface="Tahoma"/>
              </a:rPr>
              <a:t>The Workshop sub-project will target 5 specific resources (textiles, metal, furniture, electronics and plastic). The aim of the programme is to teach people how to repurpose unwanted resources and a 6 months intensive study, awareness raising, knowledge and skills will be carried out for each of the 5 materials. The workshops programme will be coordinated by the Circular Economy Coordinator and their working group of volunteers. We estimate 1194 volunteer hours worth almost 10,000 pounds with over 6500 people engaged and 8.9tonnes repurposed over the 3 year period. </a:t>
            </a:r>
            <a:endParaRPr sz="1100" b="0" i="0" u="none" strike="noStrike" cap="none">
              <a:solidFill>
                <a:schemeClr val="dk1"/>
              </a:solidFill>
              <a:latin typeface="Tahoma"/>
              <a:ea typeface="Tahoma"/>
              <a:cs typeface="Tahoma"/>
              <a:sym typeface="Tahom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100" b="0" i="0" u="none" strike="noStrike" cap="none">
                <a:solidFill>
                  <a:srgbClr val="000000"/>
                </a:solidFill>
                <a:latin typeface="Arial"/>
                <a:ea typeface="Arial"/>
                <a:cs typeface="Arial"/>
                <a:sym typeface="Arial"/>
              </a:rPr>
              <a:t>The food sharing sub-project will be a space to distrubute surplus food - educate and create strategies for waste reduction and it will redistribute surplus food for pupils and provide an educational programme. The quanitative outcomes will include over 83,000 volunteer hours worth in-kind in octs of wages almost 700,000 pounds. The total no. of businesses engaged will be 29 with nearly 26000 people engaged and the food waste reduced will be 273 tonnes in the first 3 years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100" b="0" i="0" u="none" strike="noStrike" cap="none">
                <a:solidFill>
                  <a:srgbClr val="000000"/>
                </a:solidFill>
                <a:latin typeface="Arial"/>
                <a:ea typeface="Arial"/>
                <a:cs typeface="Arial"/>
                <a:sym typeface="Arial"/>
              </a:rPr>
              <a:t>The four main sub-project proposed in the shrub ZWT include - A Food Sharing Hub, Workshops, Collections and a Zero Waste Advocate Network</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706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100" b="0" i="0" u="none" strike="noStrike" cap="none">
                <a:solidFill>
                  <a:srgbClr val="000000"/>
                </a:solidFill>
                <a:latin typeface="Arial"/>
                <a:ea typeface="Arial"/>
                <a:cs typeface="Arial"/>
                <a:sym typeface="Arial"/>
              </a:rPr>
              <a:t>Update: 5 part-time staff hired for ZWT. Other SHRUB activities &amp; staff (7 part-time) funded until March 2018, with continuation funding bid for from CCF for 2-year extension. Summary of CCF application (2018-2020) to follow shortly.</a:t>
            </a:r>
            <a:endParaRPr sz="11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fr" sz="1100" b="0" i="0" u="none" strike="noStrike" cap="none">
                <a:solidFill>
                  <a:srgbClr val="000000"/>
                </a:solidFill>
                <a:latin typeface="Arial"/>
                <a:ea typeface="Arial"/>
                <a:cs typeface="Arial"/>
                <a:sym typeface="Arial"/>
              </a:rPr>
              <a:t>Joe Thompson, Project Co-ordinator</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7.png"/><Relationship Id="rId7" Type="http://schemas.openxmlformats.org/officeDocument/2006/relationships/hyperlink" Target="https://www.youtube.com/watch?v=cbKHuCeS3E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 y="0"/>
            <a:ext cx="9144000" cy="5548313"/>
          </a:xfrm>
          <a:prstGeom prst="rect">
            <a:avLst/>
          </a:prstGeom>
          <a:noFill/>
          <a:ln>
            <a:noFill/>
          </a:ln>
        </p:spPr>
      </p:pic>
      <p:pic>
        <p:nvPicPr>
          <p:cNvPr id="55" name="Google Shape;55;p13"/>
          <p:cNvPicPr preferRelativeResize="0"/>
          <p:nvPr/>
        </p:nvPicPr>
        <p:blipFill rotWithShape="1">
          <a:blip r:embed="rId4">
            <a:alphaModFix/>
          </a:blip>
          <a:srcRect/>
          <a:stretch/>
        </p:blipFill>
        <p:spPr>
          <a:xfrm>
            <a:off x="3840197" y="1153640"/>
            <a:ext cx="7229026" cy="2203186"/>
          </a:xfrm>
          <a:prstGeom prst="rect">
            <a:avLst/>
          </a:prstGeom>
          <a:noFill/>
          <a:ln>
            <a:noFill/>
          </a:ln>
        </p:spPr>
      </p:pic>
      <p:pic>
        <p:nvPicPr>
          <p:cNvPr id="56" name="Google Shape;56;p13"/>
          <p:cNvPicPr preferRelativeResize="0"/>
          <p:nvPr/>
        </p:nvPicPr>
        <p:blipFill rotWithShape="1">
          <a:blip r:embed="rId5">
            <a:alphaModFix/>
          </a:blip>
          <a:srcRect/>
          <a:stretch/>
        </p:blipFill>
        <p:spPr>
          <a:xfrm>
            <a:off x="-598395" y="259120"/>
            <a:ext cx="4390465" cy="6641603"/>
          </a:xfrm>
          <a:prstGeom prst="rect">
            <a:avLst/>
          </a:prstGeom>
          <a:noFill/>
          <a:ln>
            <a:noFill/>
          </a:ln>
        </p:spPr>
      </p:pic>
      <p:pic>
        <p:nvPicPr>
          <p:cNvPr id="57" name="Google Shape;57;p13"/>
          <p:cNvPicPr preferRelativeResize="0"/>
          <p:nvPr/>
        </p:nvPicPr>
        <p:blipFill rotWithShape="1">
          <a:blip r:embed="rId6">
            <a:alphaModFix/>
          </a:blip>
          <a:srcRect/>
          <a:stretch/>
        </p:blipFill>
        <p:spPr>
          <a:xfrm>
            <a:off x="6038463" y="3989859"/>
            <a:ext cx="940563" cy="940563"/>
          </a:xfrm>
          <a:prstGeom prst="rect">
            <a:avLst/>
          </a:prstGeom>
          <a:noFill/>
          <a:ln>
            <a:noFill/>
          </a:ln>
        </p:spPr>
      </p:pic>
      <p:sp>
        <p:nvSpPr>
          <p:cNvPr id="58" name="Google Shape;58;p13"/>
          <p:cNvSpPr txBox="1"/>
          <p:nvPr/>
        </p:nvSpPr>
        <p:spPr>
          <a:xfrm>
            <a:off x="4255740" y="1646464"/>
            <a:ext cx="4805757" cy="106834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Arial"/>
              <a:buNone/>
            </a:pPr>
            <a:r>
              <a:rPr lang="fr" sz="3200" b="0" i="0" u="none" strike="noStrike" cap="none">
                <a:solidFill>
                  <a:schemeClr val="lt1"/>
                </a:solidFill>
                <a:latin typeface="Dosis"/>
                <a:ea typeface="Dosis"/>
                <a:cs typeface="Dosis"/>
                <a:sym typeface="Dosis"/>
              </a:rPr>
              <a:t>We’re on a mission to make Edinburgh a zero waste city</a:t>
            </a:r>
            <a:endParaRPr sz="3200" b="0" i="0" u="none" strike="noStrike" cap="none">
              <a:solidFill>
                <a:schemeClr val="lt1"/>
              </a:solidFill>
              <a:latin typeface="Dosis"/>
              <a:ea typeface="Dosis"/>
              <a:cs typeface="Dosis"/>
              <a:sym typeface="Dosis"/>
            </a:endParaRPr>
          </a:p>
        </p:txBody>
      </p:sp>
      <p:pic>
        <p:nvPicPr>
          <p:cNvPr id="59" name="Google Shape;59;p13"/>
          <p:cNvPicPr preferRelativeResize="0"/>
          <p:nvPr/>
        </p:nvPicPr>
        <p:blipFill rotWithShape="1">
          <a:blip r:embed="rId7">
            <a:alphaModFix/>
          </a:blip>
          <a:srcRect/>
          <a:stretch/>
        </p:blipFill>
        <p:spPr>
          <a:xfrm>
            <a:off x="3522545" y="3876238"/>
            <a:ext cx="2297671" cy="1131603"/>
          </a:xfrm>
          <a:prstGeom prst="rect">
            <a:avLst/>
          </a:prstGeom>
          <a:noFill/>
          <a:ln>
            <a:noFill/>
          </a:ln>
        </p:spPr>
      </p:pic>
      <p:sp>
        <p:nvSpPr>
          <p:cNvPr id="60" name="Google Shape;60;p13"/>
          <p:cNvSpPr txBox="1"/>
          <p:nvPr/>
        </p:nvSpPr>
        <p:spPr>
          <a:xfrm>
            <a:off x="3522545" y="3682083"/>
            <a:ext cx="180905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 sz="1400" b="0" i="0" u="none" strike="noStrike" cap="none">
                <a:solidFill>
                  <a:schemeClr val="lt1"/>
                </a:solidFill>
                <a:latin typeface="Open Sans"/>
                <a:ea typeface="Open Sans"/>
                <a:cs typeface="Open Sans"/>
                <a:sym typeface="Open Sans"/>
              </a:rPr>
              <a:t>Coordinated by</a:t>
            </a:r>
            <a:endParaRPr/>
          </a:p>
        </p:txBody>
      </p:sp>
      <p:sp>
        <p:nvSpPr>
          <p:cNvPr id="61" name="Google Shape;61;p13"/>
          <p:cNvSpPr txBox="1"/>
          <p:nvPr/>
        </p:nvSpPr>
        <p:spPr>
          <a:xfrm>
            <a:off x="5985124" y="3682083"/>
            <a:ext cx="16604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 sz="1400" b="0" i="0" u="none" strike="noStrike" cap="none">
                <a:solidFill>
                  <a:schemeClr val="lt1"/>
                </a:solidFill>
                <a:latin typeface="Open Sans"/>
                <a:ea typeface="Open Sans"/>
                <a:cs typeface="Open Sans"/>
                <a:sym typeface="Open Sans"/>
              </a:rPr>
              <a:t>Funded by</a:t>
            </a:r>
            <a:endParaRPr/>
          </a:p>
        </p:txBody>
      </p:sp>
      <p:pic>
        <p:nvPicPr>
          <p:cNvPr id="62" name="Google Shape;62;p13"/>
          <p:cNvPicPr preferRelativeResize="0"/>
          <p:nvPr/>
        </p:nvPicPr>
        <p:blipFill rotWithShape="1">
          <a:blip r:embed="rId8">
            <a:alphaModFix/>
          </a:blip>
          <a:srcRect/>
          <a:stretch/>
        </p:blipFill>
        <p:spPr>
          <a:xfrm>
            <a:off x="7032364" y="4021456"/>
            <a:ext cx="1962837" cy="9521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a:stretch/>
        </p:blipFill>
        <p:spPr>
          <a:xfrm>
            <a:off x="2373517" y="5366"/>
            <a:ext cx="4625788" cy="1240020"/>
          </a:xfrm>
          <a:prstGeom prst="rect">
            <a:avLst/>
          </a:prstGeom>
          <a:noFill/>
          <a:ln>
            <a:noFill/>
          </a:ln>
        </p:spPr>
      </p:pic>
      <p:sp>
        <p:nvSpPr>
          <p:cNvPr id="68" name="Google Shape;68;p14"/>
          <p:cNvSpPr txBox="1">
            <a:spLocks noGrp="1"/>
          </p:cNvSpPr>
          <p:nvPr>
            <p:ph type="ctrTitle"/>
          </p:nvPr>
        </p:nvSpPr>
        <p:spPr>
          <a:xfrm>
            <a:off x="-215476" y="612325"/>
            <a:ext cx="9359475" cy="1220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30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r>
              <a:rPr lang="fr" sz="3600" b="1" i="0" u="none" strike="noStrike" cap="none">
                <a:solidFill>
                  <a:schemeClr val="lt1"/>
                </a:solidFill>
                <a:latin typeface="Dosis"/>
                <a:ea typeface="Dosis"/>
                <a:cs typeface="Dosis"/>
                <a:sym typeface="Dosis"/>
              </a:rPr>
              <a:t>INTRODUCTION</a:t>
            </a:r>
            <a:endParaRPr sz="3600" b="1" i="0" u="none" strike="noStrike" cap="none">
              <a:solidFill>
                <a:schemeClr val="lt1"/>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5200" b="1" i="0" u="none" strike="noStrike" cap="none">
              <a:solidFill>
                <a:schemeClr val="dk1"/>
              </a:solidFill>
              <a:latin typeface="Dosis"/>
              <a:ea typeface="Dosis"/>
              <a:cs typeface="Dosis"/>
              <a:sym typeface="Dosis"/>
            </a:endParaRPr>
          </a:p>
        </p:txBody>
      </p:sp>
      <p:sp>
        <p:nvSpPr>
          <p:cNvPr id="69" name="Google Shape;69;p14"/>
          <p:cNvSpPr txBox="1">
            <a:spLocks noGrp="1"/>
          </p:cNvSpPr>
          <p:nvPr>
            <p:ph type="subTitle" idx="1"/>
          </p:nvPr>
        </p:nvSpPr>
        <p:spPr>
          <a:xfrm>
            <a:off x="311700" y="1360636"/>
            <a:ext cx="4502700" cy="350907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800"/>
              <a:buFont typeface="Arial"/>
              <a:buNone/>
            </a:pPr>
            <a:r>
              <a:rPr lang="fr" sz="2400" b="1" i="0" u="none" strike="noStrike" cap="none" dirty="0">
                <a:solidFill>
                  <a:srgbClr val="F07D00"/>
                </a:solidFill>
                <a:latin typeface="Dosis"/>
                <a:ea typeface="Dosis"/>
                <a:cs typeface="Dosis"/>
                <a:sym typeface="Dosis"/>
              </a:rPr>
              <a:t>Who are Shrub? </a:t>
            </a:r>
            <a:endParaRPr sz="1100" b="1" i="0" u="none" strike="noStrike" cap="none" dirty="0">
              <a:solidFill>
                <a:srgbClr val="E69138"/>
              </a:solidFill>
              <a:latin typeface="Amatic SC"/>
              <a:ea typeface="Amatic SC"/>
              <a:cs typeface="Amatic SC"/>
              <a:sym typeface="Amatic SC"/>
            </a:endParaRPr>
          </a:p>
          <a:p>
            <a:pPr marL="330200" marR="0" lvl="1" indent="-171450" algn="l" rtl="0">
              <a:lnSpc>
                <a:spcPct val="150000"/>
              </a:lnSpc>
              <a:spcBef>
                <a:spcPts val="600"/>
              </a:spcBef>
              <a:spcAft>
                <a:spcPts val="600"/>
              </a:spcAft>
              <a:buClr>
                <a:schemeClr val="dk1"/>
              </a:buClr>
              <a:buSzPts val="1100"/>
              <a:buFont typeface="Courier New"/>
              <a:buChar char="o"/>
            </a:pPr>
            <a:r>
              <a:rPr lang="fr" sz="1100" b="0" i="0" u="none" strike="noStrike" cap="none" dirty="0">
                <a:solidFill>
                  <a:schemeClr val="dk1"/>
                </a:solidFill>
                <a:latin typeface="Open Sans"/>
                <a:ea typeface="Open Sans"/>
                <a:cs typeface="Open Sans"/>
                <a:sym typeface="Open Sans"/>
              </a:rPr>
              <a:t>Edinburgh’s </a:t>
            </a:r>
            <a:r>
              <a:rPr lang="fr" sz="1100" b="1" i="0" u="none" strike="noStrike" cap="none" dirty="0">
                <a:solidFill>
                  <a:schemeClr val="dk1"/>
                </a:solidFill>
                <a:latin typeface="Open Sans"/>
                <a:ea typeface="Open Sans"/>
                <a:cs typeface="Open Sans"/>
                <a:sym typeface="Open Sans"/>
              </a:rPr>
              <a:t>hub for creative reuse</a:t>
            </a:r>
            <a:endParaRPr sz="1100" b="1" i="0" u="none" strike="noStrike" cap="none" dirty="0">
              <a:solidFill>
                <a:schemeClr val="dk1"/>
              </a:solidFill>
              <a:latin typeface="Open Sans"/>
              <a:ea typeface="Open Sans"/>
              <a:cs typeface="Open Sans"/>
              <a:sym typeface="Open Sans"/>
            </a:endParaRPr>
          </a:p>
          <a:p>
            <a:pPr marL="330200" marR="0" lvl="1" indent="-171450" algn="just" rtl="0">
              <a:lnSpc>
                <a:spcPct val="150000"/>
              </a:lnSpc>
              <a:spcBef>
                <a:spcPts val="600"/>
              </a:spcBef>
              <a:spcAft>
                <a:spcPts val="600"/>
              </a:spcAft>
              <a:buClr>
                <a:schemeClr val="dk1"/>
              </a:buClr>
              <a:buSzPts val="1100"/>
              <a:buFont typeface="Courier New"/>
              <a:buChar char="o"/>
            </a:pPr>
            <a:r>
              <a:rPr lang="fr" sz="1100" b="0" i="0" u="none" strike="noStrike" cap="none" dirty="0">
                <a:solidFill>
                  <a:schemeClr val="dk1"/>
                </a:solidFill>
                <a:latin typeface="Open Sans"/>
                <a:ea typeface="Open Sans"/>
                <a:cs typeface="Open Sans"/>
                <a:sym typeface="Open Sans"/>
              </a:rPr>
              <a:t>A strong </a:t>
            </a:r>
            <a:r>
              <a:rPr lang="fr" sz="1100" b="1" i="0" u="none" strike="noStrike" cap="none" dirty="0">
                <a:solidFill>
                  <a:schemeClr val="dk1"/>
                </a:solidFill>
                <a:latin typeface="Open Sans"/>
                <a:ea typeface="Open Sans"/>
                <a:cs typeface="Open Sans"/>
                <a:sym typeface="Open Sans"/>
              </a:rPr>
              <a:t>advocate, trainer, educator</a:t>
            </a:r>
            <a:r>
              <a:rPr lang="fr" sz="1100" b="0" i="0" u="none" strike="noStrike" cap="none" dirty="0">
                <a:solidFill>
                  <a:schemeClr val="dk1"/>
                </a:solidFill>
                <a:latin typeface="Open Sans"/>
                <a:ea typeface="Open Sans"/>
                <a:cs typeface="Open Sans"/>
                <a:sym typeface="Open Sans"/>
              </a:rPr>
              <a:t>, and a </a:t>
            </a:r>
            <a:r>
              <a:rPr lang="fr" sz="1100" b="1" i="0" u="none" strike="noStrike" cap="none" dirty="0">
                <a:solidFill>
                  <a:schemeClr val="dk1"/>
                </a:solidFill>
                <a:latin typeface="Open Sans"/>
                <a:ea typeface="Open Sans"/>
                <a:cs typeface="Open Sans"/>
                <a:sym typeface="Open Sans"/>
              </a:rPr>
              <a:t>Living Lab</a:t>
            </a:r>
            <a:r>
              <a:rPr lang="fr" sz="1100" b="0" i="0" u="none" strike="noStrike" cap="none" dirty="0">
                <a:solidFill>
                  <a:schemeClr val="dk1"/>
                </a:solidFill>
                <a:latin typeface="Open Sans"/>
                <a:ea typeface="Open Sans"/>
                <a:cs typeface="Open Sans"/>
                <a:sym typeface="Open Sans"/>
              </a:rPr>
              <a:t> for the development of the </a:t>
            </a:r>
            <a:r>
              <a:rPr lang="fr" sz="1100" b="1" i="0" u="none" strike="noStrike" cap="none" dirty="0">
                <a:solidFill>
                  <a:schemeClr val="dk1"/>
                </a:solidFill>
                <a:latin typeface="Open Sans"/>
                <a:ea typeface="Open Sans"/>
                <a:cs typeface="Open Sans"/>
                <a:sym typeface="Open Sans"/>
              </a:rPr>
              <a:t>circular economy</a:t>
            </a:r>
            <a:r>
              <a:rPr lang="fr" sz="1100" b="0" i="0" u="none" strike="noStrike" cap="none" dirty="0">
                <a:solidFill>
                  <a:schemeClr val="dk1"/>
                </a:solidFill>
                <a:latin typeface="Open Sans"/>
                <a:ea typeface="Open Sans"/>
                <a:cs typeface="Open Sans"/>
                <a:sym typeface="Open Sans"/>
              </a:rPr>
              <a:t> in Edinburgh</a:t>
            </a:r>
            <a:endParaRPr sz="1100" b="0" i="0" u="none" strike="noStrike" cap="none" dirty="0">
              <a:solidFill>
                <a:schemeClr val="dk1"/>
              </a:solidFill>
              <a:latin typeface="Open Sans"/>
              <a:ea typeface="Open Sans"/>
              <a:cs typeface="Open Sans"/>
              <a:sym typeface="Open Sans"/>
            </a:endParaRPr>
          </a:p>
          <a:p>
            <a:pPr marL="171450" marR="0" lvl="0" indent="-101600" algn="just" rtl="0">
              <a:lnSpc>
                <a:spcPct val="115000"/>
              </a:lnSpc>
              <a:spcBef>
                <a:spcPts val="0"/>
              </a:spcBef>
              <a:spcAft>
                <a:spcPts val="0"/>
              </a:spcAft>
              <a:buClr>
                <a:schemeClr val="dk2"/>
              </a:buClr>
              <a:buSzPts val="1100"/>
              <a:buFont typeface="Courier New"/>
              <a:buNone/>
            </a:pPr>
            <a:endParaRPr sz="1100" b="0" i="0" u="none" strike="noStrike" cap="none" dirty="0">
              <a:solidFill>
                <a:schemeClr val="dk1"/>
              </a:solidFill>
              <a:latin typeface="Open Sans"/>
              <a:ea typeface="Open Sans"/>
              <a:cs typeface="Open Sans"/>
              <a:sym typeface="Open Sans"/>
            </a:endParaRPr>
          </a:p>
          <a:p>
            <a:pPr marL="330200" marR="0" lvl="1" indent="-171450" algn="l" rtl="0">
              <a:lnSpc>
                <a:spcPct val="115000"/>
              </a:lnSpc>
              <a:spcBef>
                <a:spcPts val="0"/>
              </a:spcBef>
              <a:spcAft>
                <a:spcPts val="0"/>
              </a:spcAft>
              <a:buClr>
                <a:schemeClr val="dk1"/>
              </a:buClr>
              <a:buSzPts val="1100"/>
              <a:buFont typeface="Courier New"/>
              <a:buChar char="o"/>
            </a:pPr>
            <a:r>
              <a:rPr lang="fr" sz="1100" b="0" i="0" u="none" strike="noStrike" cap="none" dirty="0">
                <a:solidFill>
                  <a:schemeClr val="dk1"/>
                </a:solidFill>
                <a:latin typeface="Open Sans"/>
                <a:ea typeface="Open Sans"/>
                <a:cs typeface="Open Sans"/>
                <a:sym typeface="Open Sans"/>
              </a:rPr>
              <a:t>A </a:t>
            </a:r>
            <a:r>
              <a:rPr lang="fr" sz="1100" b="1" i="0" u="none" strike="noStrike" cap="none" dirty="0">
                <a:solidFill>
                  <a:schemeClr val="dk1"/>
                </a:solidFill>
                <a:latin typeface="Open Sans"/>
                <a:ea typeface="Open Sans"/>
                <a:cs typeface="Open Sans"/>
                <a:sym typeface="Open Sans"/>
              </a:rPr>
              <a:t>variety of projects</a:t>
            </a:r>
            <a:endParaRPr sz="1100" b="1" i="0" u="none" strike="noStrike" cap="none" dirty="0">
              <a:solidFill>
                <a:schemeClr val="dk1"/>
              </a:solidFill>
              <a:latin typeface="Open Sans"/>
              <a:ea typeface="Open Sans"/>
              <a:cs typeface="Open Sans"/>
              <a:sym typeface="Open Sans"/>
            </a:endParaRPr>
          </a:p>
          <a:p>
            <a:pPr marL="171450" marR="0" lvl="0" indent="-101600" algn="l" rtl="0">
              <a:lnSpc>
                <a:spcPct val="115000"/>
              </a:lnSpc>
              <a:spcBef>
                <a:spcPts val="0"/>
              </a:spcBef>
              <a:spcAft>
                <a:spcPts val="0"/>
              </a:spcAft>
              <a:buClr>
                <a:schemeClr val="dk2"/>
              </a:buClr>
              <a:buSzPts val="1100"/>
              <a:buFont typeface="Courier New"/>
              <a:buNone/>
            </a:pPr>
            <a:endParaRPr sz="1100" b="1" i="0" u="none" strike="noStrike" cap="none" dirty="0">
              <a:solidFill>
                <a:schemeClr val="dk1"/>
              </a:solidFill>
              <a:latin typeface="Open Sans"/>
              <a:ea typeface="Open Sans"/>
              <a:cs typeface="Open Sans"/>
              <a:sym typeface="Open Sans"/>
            </a:endParaRPr>
          </a:p>
          <a:p>
            <a:pPr marL="330200" marR="0" lvl="1" indent="-171450" algn="l" rtl="0">
              <a:lnSpc>
                <a:spcPct val="115000"/>
              </a:lnSpc>
              <a:spcBef>
                <a:spcPts val="0"/>
              </a:spcBef>
              <a:spcAft>
                <a:spcPts val="0"/>
              </a:spcAft>
              <a:buClr>
                <a:schemeClr val="dk1"/>
              </a:buClr>
              <a:buSzPts val="1100"/>
              <a:buFont typeface="Courier New"/>
              <a:buChar char="o"/>
            </a:pPr>
            <a:r>
              <a:rPr lang="fr" sz="1100" b="0" i="0" u="none" strike="noStrike" cap="none" dirty="0">
                <a:solidFill>
                  <a:schemeClr val="dk1"/>
                </a:solidFill>
                <a:latin typeface="Open Sans"/>
                <a:ea typeface="Open Sans"/>
                <a:cs typeface="Open Sans"/>
                <a:sym typeface="Open Sans"/>
              </a:rPr>
              <a:t>The UK’s first registered </a:t>
            </a:r>
            <a:r>
              <a:rPr lang="fr" sz="1100" b="1" i="0" u="none" strike="noStrike" cap="none" dirty="0">
                <a:solidFill>
                  <a:schemeClr val="dk1"/>
                </a:solidFill>
                <a:latin typeface="Open Sans"/>
                <a:ea typeface="Open Sans"/>
                <a:cs typeface="Open Sans"/>
                <a:sym typeface="Open Sans"/>
              </a:rPr>
              <a:t>student-led cooperative</a:t>
            </a:r>
            <a:endParaRPr sz="1100" b="1" i="0" u="none" strike="noStrike" cap="none" dirty="0">
              <a:solidFill>
                <a:schemeClr val="dk1"/>
              </a:solidFill>
              <a:latin typeface="Open Sans"/>
              <a:ea typeface="Open Sans"/>
              <a:cs typeface="Open Sans"/>
              <a:sym typeface="Open Sans"/>
            </a:endParaRPr>
          </a:p>
          <a:p>
            <a:pPr marL="171450" marR="0" lvl="0" indent="-101600" algn="l" rtl="0">
              <a:lnSpc>
                <a:spcPct val="115000"/>
              </a:lnSpc>
              <a:spcBef>
                <a:spcPts val="0"/>
              </a:spcBef>
              <a:spcAft>
                <a:spcPts val="0"/>
              </a:spcAft>
              <a:buClr>
                <a:schemeClr val="dk2"/>
              </a:buClr>
              <a:buSzPts val="1100"/>
              <a:buFont typeface="Courier New"/>
              <a:buNone/>
            </a:pPr>
            <a:endParaRPr sz="1100" b="1" i="0" u="none" strike="noStrike" cap="none" dirty="0">
              <a:solidFill>
                <a:schemeClr val="dk1"/>
              </a:solidFill>
              <a:latin typeface="Open Sans"/>
              <a:ea typeface="Open Sans"/>
              <a:cs typeface="Open Sans"/>
              <a:sym typeface="Open Sans"/>
            </a:endParaRPr>
          </a:p>
          <a:p>
            <a:pPr marL="330200" marR="0" lvl="1" indent="-171450" algn="just" rtl="0">
              <a:lnSpc>
                <a:spcPct val="115000"/>
              </a:lnSpc>
              <a:spcBef>
                <a:spcPts val="0"/>
              </a:spcBef>
              <a:spcAft>
                <a:spcPts val="0"/>
              </a:spcAft>
              <a:buClr>
                <a:schemeClr val="dk1"/>
              </a:buClr>
              <a:buSzPts val="1100"/>
              <a:buFont typeface="Courier New"/>
              <a:buChar char="o"/>
            </a:pPr>
            <a:r>
              <a:rPr lang="fr" sz="1100" b="0" i="0" u="none" strike="noStrike" cap="none" dirty="0">
                <a:solidFill>
                  <a:schemeClr val="dk1"/>
                </a:solidFill>
                <a:latin typeface="Open Sans"/>
                <a:ea typeface="Open Sans"/>
                <a:cs typeface="Open Sans"/>
                <a:sym typeface="Open Sans"/>
              </a:rPr>
              <a:t>More than </a:t>
            </a:r>
            <a:r>
              <a:rPr lang="fr" sz="1100" b="1" i="0" u="none" strike="noStrike" cap="none" dirty="0">
                <a:solidFill>
                  <a:schemeClr val="dk1"/>
                </a:solidFill>
                <a:latin typeface="Open Sans"/>
                <a:ea typeface="Open Sans"/>
                <a:cs typeface="Open Sans"/>
                <a:sym typeface="Open Sans"/>
              </a:rPr>
              <a:t>300 members</a:t>
            </a:r>
            <a:endParaRPr sz="1100" b="1" i="0" u="none" strike="noStrike" cap="none" dirty="0">
              <a:solidFill>
                <a:schemeClr val="dk1"/>
              </a:solidFill>
              <a:latin typeface="Open Sans"/>
              <a:ea typeface="Open Sans"/>
              <a:cs typeface="Open Sans"/>
              <a:sym typeface="Open Sans"/>
            </a:endParaRPr>
          </a:p>
          <a:p>
            <a:pPr marL="171450" marR="0" lvl="0" indent="-101600" algn="just" rtl="0">
              <a:lnSpc>
                <a:spcPct val="115000"/>
              </a:lnSpc>
              <a:spcBef>
                <a:spcPts val="0"/>
              </a:spcBef>
              <a:spcAft>
                <a:spcPts val="0"/>
              </a:spcAft>
              <a:buClr>
                <a:schemeClr val="dk2"/>
              </a:buClr>
              <a:buSzPts val="1100"/>
              <a:buFont typeface="Courier New"/>
              <a:buNone/>
            </a:pPr>
            <a:endParaRPr sz="1100" b="0" i="0" u="none" strike="noStrike" cap="none" dirty="0">
              <a:solidFill>
                <a:schemeClr val="dk1"/>
              </a:solidFill>
              <a:latin typeface="Open Sans"/>
              <a:ea typeface="Open Sans"/>
              <a:cs typeface="Open Sans"/>
              <a:sym typeface="Open Sans"/>
            </a:endParaRPr>
          </a:p>
          <a:p>
            <a:pPr marL="330200" marR="0" lvl="1" indent="-171450" algn="just" rtl="0">
              <a:lnSpc>
                <a:spcPct val="115000"/>
              </a:lnSpc>
              <a:spcBef>
                <a:spcPts val="0"/>
              </a:spcBef>
              <a:spcAft>
                <a:spcPts val="0"/>
              </a:spcAft>
              <a:buClr>
                <a:schemeClr val="dk1"/>
              </a:buClr>
              <a:buSzPts val="1100"/>
              <a:buFont typeface="Courier New"/>
              <a:buChar char="o"/>
            </a:pPr>
            <a:r>
              <a:rPr lang="fr" sz="1100" b="0" i="0" u="none" strike="noStrike" cap="none" dirty="0">
                <a:solidFill>
                  <a:schemeClr val="dk1"/>
                </a:solidFill>
                <a:latin typeface="Open Sans"/>
                <a:ea typeface="Open Sans"/>
                <a:cs typeface="Open Sans"/>
                <a:sym typeface="Open Sans"/>
              </a:rPr>
              <a:t>Total carbon saved in past two years: </a:t>
            </a:r>
            <a:r>
              <a:rPr lang="fr" sz="1100" b="1" i="0" u="none" strike="noStrike" cap="none" dirty="0">
                <a:solidFill>
                  <a:schemeClr val="dk1"/>
                </a:solidFill>
                <a:latin typeface="Open Sans"/>
                <a:ea typeface="Open Sans"/>
                <a:cs typeface="Open Sans"/>
                <a:sym typeface="Open Sans"/>
              </a:rPr>
              <a:t>420.3 C02e tonnes</a:t>
            </a:r>
            <a:br>
              <a:rPr lang="fr" sz="1100" b="0" i="0" u="none" strike="noStrike" cap="none" dirty="0">
                <a:solidFill>
                  <a:schemeClr val="dk1"/>
                </a:solidFill>
                <a:latin typeface="Open Sans"/>
                <a:ea typeface="Open Sans"/>
                <a:cs typeface="Open Sans"/>
                <a:sym typeface="Open Sans"/>
              </a:rPr>
            </a:br>
            <a:endParaRPr sz="1100" b="0" i="0" u="none" strike="noStrike" cap="none" dirty="0">
              <a:solidFill>
                <a:schemeClr val="dk1"/>
              </a:solidFill>
              <a:latin typeface="Open Sans"/>
              <a:ea typeface="Open Sans"/>
              <a:cs typeface="Open Sans"/>
              <a:sym typeface="Open Sans"/>
            </a:endParaRPr>
          </a:p>
          <a:p>
            <a:pPr marL="330200" marR="0" lvl="0" indent="-171450" algn="just" rtl="0">
              <a:lnSpc>
                <a:spcPct val="115000"/>
              </a:lnSpc>
              <a:spcBef>
                <a:spcPts val="0"/>
              </a:spcBef>
              <a:spcAft>
                <a:spcPts val="0"/>
              </a:spcAft>
              <a:buClr>
                <a:schemeClr val="dk1"/>
              </a:buClr>
              <a:buSzPts val="1100"/>
              <a:buFont typeface="Courier New"/>
              <a:buChar char="o"/>
            </a:pPr>
            <a:r>
              <a:rPr lang="fr" sz="1100" b="1" i="0" u="none" strike="noStrike" cap="none" dirty="0">
                <a:solidFill>
                  <a:schemeClr val="dk1"/>
                </a:solidFill>
                <a:latin typeface="Open Sans"/>
                <a:ea typeface="Open Sans"/>
                <a:cs typeface="Open Sans"/>
                <a:sym typeface="Open Sans"/>
              </a:rPr>
              <a:t>Over 350 volunteers</a:t>
            </a:r>
            <a:r>
              <a:rPr lang="fr" sz="1100" b="0" i="0" u="none" strike="noStrike" cap="none" dirty="0">
                <a:solidFill>
                  <a:schemeClr val="dk1"/>
                </a:solidFill>
                <a:latin typeface="Open Sans"/>
                <a:ea typeface="Open Sans"/>
                <a:cs typeface="Open Sans"/>
                <a:sym typeface="Open Sans"/>
              </a:rPr>
              <a:t> in past two years </a:t>
            </a:r>
            <a:endParaRPr sz="1100" b="0" i="0" u="none" strike="noStrike" cap="none" dirty="0">
              <a:solidFill>
                <a:schemeClr val="dk1"/>
              </a:solidFill>
              <a:latin typeface="Open Sans"/>
              <a:ea typeface="Open Sans"/>
              <a:cs typeface="Open Sans"/>
              <a:sym typeface="Open Sans"/>
            </a:endParaRPr>
          </a:p>
          <a:p>
            <a:pPr marL="457200" marR="0" lvl="0" indent="0" algn="just" rtl="0">
              <a:lnSpc>
                <a:spcPct val="115000"/>
              </a:lnSpc>
              <a:spcBef>
                <a:spcPts val="0"/>
              </a:spcBef>
              <a:spcAft>
                <a:spcPts val="0"/>
              </a:spcAft>
              <a:buClr>
                <a:schemeClr val="dk2"/>
              </a:buClr>
              <a:buSzPts val="2800"/>
              <a:buFont typeface="Arial"/>
              <a:buNone/>
            </a:pPr>
            <a:endParaRPr sz="1100" b="0" i="1" u="none" strike="noStrike" cap="none" dirty="0">
              <a:solidFill>
                <a:schemeClr val="dk1"/>
              </a:solidFill>
              <a:latin typeface="Tahoma"/>
              <a:ea typeface="Tahoma"/>
              <a:cs typeface="Tahoma"/>
              <a:sym typeface="Tahoma"/>
            </a:endParaRPr>
          </a:p>
          <a:p>
            <a:pPr marL="0" marR="0" lvl="0" indent="0" algn="just" rtl="0">
              <a:lnSpc>
                <a:spcPct val="115000"/>
              </a:lnSpc>
              <a:spcBef>
                <a:spcPts val="0"/>
              </a:spcBef>
              <a:spcAft>
                <a:spcPts val="0"/>
              </a:spcAft>
              <a:buClr>
                <a:schemeClr val="dk2"/>
              </a:buClr>
              <a:buSzPts val="2800"/>
              <a:buFont typeface="Arial"/>
              <a:buNone/>
            </a:pPr>
            <a:endParaRPr sz="1100" b="0" i="0" u="none" strike="noStrike" cap="none" dirty="0">
              <a:solidFill>
                <a:schemeClr val="dk1"/>
              </a:solidFill>
              <a:latin typeface="Tahoma"/>
              <a:ea typeface="Tahoma"/>
              <a:cs typeface="Tahoma"/>
              <a:sym typeface="Tahoma"/>
            </a:endParaRPr>
          </a:p>
          <a:p>
            <a:pPr marL="0" marR="0" lvl="0" indent="0" algn="l" rtl="0">
              <a:lnSpc>
                <a:spcPct val="115000"/>
              </a:lnSpc>
              <a:spcBef>
                <a:spcPts val="0"/>
              </a:spcBef>
              <a:spcAft>
                <a:spcPts val="0"/>
              </a:spcAft>
              <a:buClr>
                <a:schemeClr val="dk2"/>
              </a:buClr>
              <a:buSzPts val="2800"/>
              <a:buFont typeface="Arial"/>
              <a:buNone/>
            </a:pPr>
            <a:endParaRPr sz="1800" b="1" i="0" u="none" strike="noStrike" cap="none" dirty="0">
              <a:solidFill>
                <a:schemeClr val="dk1"/>
              </a:solidFill>
              <a:latin typeface="Amatic SC"/>
              <a:ea typeface="Amatic SC"/>
              <a:cs typeface="Amatic SC"/>
              <a:sym typeface="Amatic SC"/>
            </a:endParaRPr>
          </a:p>
          <a:p>
            <a:pPr marL="0" marR="0" lvl="0" indent="0" algn="ctr" rtl="0">
              <a:lnSpc>
                <a:spcPct val="100000"/>
              </a:lnSpc>
              <a:spcBef>
                <a:spcPts val="0"/>
              </a:spcBef>
              <a:spcAft>
                <a:spcPts val="0"/>
              </a:spcAft>
              <a:buClr>
                <a:schemeClr val="dk2"/>
              </a:buClr>
              <a:buSzPts val="2800"/>
              <a:buFont typeface="Arial"/>
              <a:buNone/>
            </a:pPr>
            <a:endParaRPr sz="1100" b="0" i="0" u="none" strike="noStrike" cap="none" dirty="0">
              <a:solidFill>
                <a:schemeClr val="dk2"/>
              </a:solidFill>
              <a:latin typeface="Tahoma"/>
              <a:ea typeface="Tahoma"/>
              <a:cs typeface="Tahoma"/>
              <a:sym typeface="Tahoma"/>
            </a:endParaRPr>
          </a:p>
        </p:txBody>
      </p:sp>
      <p:pic>
        <p:nvPicPr>
          <p:cNvPr id="70" name="Google Shape;70;p14" descr="yes.JPG"/>
          <p:cNvPicPr preferRelativeResize="0"/>
          <p:nvPr/>
        </p:nvPicPr>
        <p:blipFill rotWithShape="1">
          <a:blip r:embed="rId4">
            <a:alphaModFix/>
          </a:blip>
          <a:srcRect/>
          <a:stretch/>
        </p:blipFill>
        <p:spPr>
          <a:xfrm>
            <a:off x="5158150" y="1361774"/>
            <a:ext cx="1594798" cy="1067618"/>
          </a:xfrm>
          <a:prstGeom prst="rect">
            <a:avLst/>
          </a:prstGeom>
          <a:noFill/>
          <a:ln>
            <a:noFill/>
          </a:ln>
        </p:spPr>
      </p:pic>
      <p:pic>
        <p:nvPicPr>
          <p:cNvPr id="71" name="Google Shape;71;p14" descr="DSC_4745.JPG"/>
          <p:cNvPicPr preferRelativeResize="0"/>
          <p:nvPr/>
        </p:nvPicPr>
        <p:blipFill rotWithShape="1">
          <a:blip r:embed="rId5">
            <a:alphaModFix/>
          </a:blip>
          <a:srcRect/>
          <a:stretch/>
        </p:blipFill>
        <p:spPr>
          <a:xfrm>
            <a:off x="5158150" y="2623398"/>
            <a:ext cx="1594800" cy="1069769"/>
          </a:xfrm>
          <a:prstGeom prst="rect">
            <a:avLst/>
          </a:prstGeom>
          <a:noFill/>
          <a:ln>
            <a:noFill/>
          </a:ln>
        </p:spPr>
      </p:pic>
      <p:pic>
        <p:nvPicPr>
          <p:cNvPr id="72" name="Google Shape;72;p14" descr="yes.JPG"/>
          <p:cNvPicPr preferRelativeResize="0"/>
          <p:nvPr/>
        </p:nvPicPr>
        <p:blipFill rotWithShape="1">
          <a:blip r:embed="rId6">
            <a:alphaModFix/>
          </a:blip>
          <a:srcRect/>
          <a:stretch/>
        </p:blipFill>
        <p:spPr>
          <a:xfrm>
            <a:off x="6921526" y="1360636"/>
            <a:ext cx="1594799" cy="1069875"/>
          </a:xfrm>
          <a:prstGeom prst="rect">
            <a:avLst/>
          </a:prstGeom>
          <a:noFill/>
          <a:ln>
            <a:noFill/>
          </a:ln>
        </p:spPr>
      </p:pic>
      <p:pic>
        <p:nvPicPr>
          <p:cNvPr id="73" name="Google Shape;73;p14" descr="DSC_1569.JPG"/>
          <p:cNvPicPr preferRelativeResize="0"/>
          <p:nvPr/>
        </p:nvPicPr>
        <p:blipFill rotWithShape="1">
          <a:blip r:embed="rId7">
            <a:alphaModFix/>
          </a:blip>
          <a:srcRect/>
          <a:stretch/>
        </p:blipFill>
        <p:spPr>
          <a:xfrm>
            <a:off x="5150800" y="3887173"/>
            <a:ext cx="1609503" cy="1077410"/>
          </a:xfrm>
          <a:prstGeom prst="rect">
            <a:avLst/>
          </a:prstGeom>
          <a:noFill/>
          <a:ln>
            <a:noFill/>
          </a:ln>
        </p:spPr>
      </p:pic>
      <p:sp>
        <p:nvSpPr>
          <p:cNvPr id="74" name="Google Shape;74;p14"/>
          <p:cNvSpPr txBox="1"/>
          <p:nvPr/>
        </p:nvSpPr>
        <p:spPr>
          <a:xfrm>
            <a:off x="5077925" y="1090473"/>
            <a:ext cx="1912700" cy="27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Dosis"/>
                <a:ea typeface="Dosis"/>
                <a:cs typeface="Dosis"/>
                <a:sym typeface="Dosis"/>
              </a:rPr>
              <a:t>COLLECTIONS AND FREESHOP</a:t>
            </a:r>
            <a:endParaRPr sz="1000" b="0" i="0" u="none" strike="noStrike" cap="none">
              <a:solidFill>
                <a:srgbClr val="000000"/>
              </a:solidFill>
              <a:latin typeface="Dosis"/>
              <a:ea typeface="Dosis"/>
              <a:cs typeface="Dosis"/>
              <a:sym typeface="Dosis"/>
            </a:endParaRPr>
          </a:p>
        </p:txBody>
      </p:sp>
      <p:sp>
        <p:nvSpPr>
          <p:cNvPr id="75" name="Google Shape;75;p14"/>
          <p:cNvSpPr txBox="1"/>
          <p:nvPr/>
        </p:nvSpPr>
        <p:spPr>
          <a:xfrm>
            <a:off x="6831106" y="1090473"/>
            <a:ext cx="1427119" cy="16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Dosis"/>
                <a:ea typeface="Dosis"/>
                <a:cs typeface="Dosis"/>
                <a:sym typeface="Dosis"/>
              </a:rPr>
              <a:t>SWAPSHOP</a:t>
            </a:r>
            <a:endParaRPr sz="1000" b="0" i="0" u="none" strike="noStrike" cap="none">
              <a:solidFill>
                <a:srgbClr val="000000"/>
              </a:solidFill>
              <a:latin typeface="Dosis"/>
              <a:ea typeface="Dosis"/>
              <a:cs typeface="Dosis"/>
              <a:sym typeface="Dosis"/>
            </a:endParaRPr>
          </a:p>
        </p:txBody>
      </p:sp>
      <p:sp>
        <p:nvSpPr>
          <p:cNvPr id="76" name="Google Shape;76;p14"/>
          <p:cNvSpPr txBox="1"/>
          <p:nvPr/>
        </p:nvSpPr>
        <p:spPr>
          <a:xfrm>
            <a:off x="5077925" y="2347173"/>
            <a:ext cx="1543800" cy="23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Dosis"/>
                <a:ea typeface="Dosis"/>
                <a:cs typeface="Dosis"/>
                <a:sym typeface="Dosis"/>
              </a:rPr>
              <a:t>WEE SPOKE HUB</a:t>
            </a:r>
            <a:endParaRPr sz="1000" b="0" i="0" u="none" strike="noStrike" cap="none">
              <a:solidFill>
                <a:srgbClr val="000000"/>
              </a:solidFill>
              <a:latin typeface="Dosis"/>
              <a:ea typeface="Dosis"/>
              <a:cs typeface="Dosis"/>
              <a:sym typeface="Dosis"/>
            </a:endParaRPr>
          </a:p>
        </p:txBody>
      </p:sp>
      <p:sp>
        <p:nvSpPr>
          <p:cNvPr id="77" name="Google Shape;77;p14"/>
          <p:cNvSpPr txBox="1"/>
          <p:nvPr/>
        </p:nvSpPr>
        <p:spPr>
          <a:xfrm>
            <a:off x="6831106" y="2379273"/>
            <a:ext cx="1301544" cy="16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Dosis"/>
                <a:ea typeface="Dosis"/>
                <a:cs typeface="Dosis"/>
                <a:sym typeface="Dosis"/>
              </a:rPr>
              <a:t>WORKSHOPS</a:t>
            </a:r>
            <a:endParaRPr sz="1100" b="0" i="0" u="none" strike="noStrike" cap="none">
              <a:solidFill>
                <a:srgbClr val="000000"/>
              </a:solidFill>
              <a:latin typeface="Dosis"/>
              <a:ea typeface="Dosis"/>
              <a:cs typeface="Dosis"/>
              <a:sym typeface="Dosis"/>
            </a:endParaRPr>
          </a:p>
        </p:txBody>
      </p:sp>
      <p:sp>
        <p:nvSpPr>
          <p:cNvPr id="78" name="Google Shape;78;p14"/>
          <p:cNvSpPr txBox="1"/>
          <p:nvPr/>
        </p:nvSpPr>
        <p:spPr>
          <a:xfrm>
            <a:off x="5077925" y="3639323"/>
            <a:ext cx="1248675" cy="16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Dosis"/>
                <a:ea typeface="Dosis"/>
                <a:cs typeface="Dosis"/>
                <a:sym typeface="Dosis"/>
              </a:rPr>
              <a:t>FOOD SHARING</a:t>
            </a:r>
            <a:endParaRPr sz="1000" b="0" i="0" u="none" strike="noStrike" cap="none">
              <a:solidFill>
                <a:srgbClr val="000000"/>
              </a:solidFill>
              <a:latin typeface="Dosis"/>
              <a:ea typeface="Dosis"/>
              <a:cs typeface="Dosis"/>
              <a:sym typeface="Dosis"/>
            </a:endParaRPr>
          </a:p>
        </p:txBody>
      </p:sp>
      <p:sp>
        <p:nvSpPr>
          <p:cNvPr id="79" name="Google Shape;79;p14"/>
          <p:cNvSpPr txBox="1"/>
          <p:nvPr/>
        </p:nvSpPr>
        <p:spPr>
          <a:xfrm>
            <a:off x="6831106" y="3639323"/>
            <a:ext cx="1131019" cy="16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Dosis"/>
                <a:ea typeface="Dosis"/>
                <a:cs typeface="Dosis"/>
                <a:sym typeface="Dosis"/>
              </a:rPr>
              <a:t>DISCO SOUP</a:t>
            </a:r>
            <a:endParaRPr sz="1000" b="0" i="0" u="none" strike="noStrike" cap="none">
              <a:solidFill>
                <a:srgbClr val="000000"/>
              </a:solidFill>
              <a:latin typeface="Dosis"/>
              <a:ea typeface="Dosis"/>
              <a:cs typeface="Dosis"/>
              <a:sym typeface="Dosis"/>
            </a:endParaRPr>
          </a:p>
        </p:txBody>
      </p:sp>
      <p:pic>
        <p:nvPicPr>
          <p:cNvPr id="80" name="Google Shape;80;p14" descr="12115785_1251957041496580_2992219881709171225_n.jpg"/>
          <p:cNvPicPr preferRelativeResize="0"/>
          <p:nvPr/>
        </p:nvPicPr>
        <p:blipFill rotWithShape="1">
          <a:blip r:embed="rId8">
            <a:alphaModFix/>
          </a:blip>
          <a:srcRect/>
          <a:stretch/>
        </p:blipFill>
        <p:spPr>
          <a:xfrm>
            <a:off x="6934765" y="2623292"/>
            <a:ext cx="1581560" cy="1054373"/>
          </a:xfrm>
          <a:prstGeom prst="rect">
            <a:avLst/>
          </a:prstGeom>
          <a:noFill/>
          <a:ln>
            <a:noFill/>
          </a:ln>
        </p:spPr>
      </p:pic>
      <p:pic>
        <p:nvPicPr>
          <p:cNvPr id="81" name="Google Shape;81;p14" descr="DiscoFoodPrep.jpg"/>
          <p:cNvPicPr preferRelativeResize="0"/>
          <p:nvPr/>
        </p:nvPicPr>
        <p:blipFill rotWithShape="1">
          <a:blip r:embed="rId9">
            <a:alphaModFix/>
          </a:blip>
          <a:srcRect/>
          <a:stretch/>
        </p:blipFill>
        <p:spPr>
          <a:xfrm>
            <a:off x="6937976" y="3870446"/>
            <a:ext cx="1641205" cy="10941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5" descr="Image result for torn paper"/>
          <p:cNvPicPr preferRelativeResize="0"/>
          <p:nvPr/>
        </p:nvPicPr>
        <p:blipFill rotWithShape="1">
          <a:blip r:embed="rId3">
            <a:alphaModFix/>
          </a:blip>
          <a:srcRect/>
          <a:stretch/>
        </p:blipFill>
        <p:spPr>
          <a:xfrm>
            <a:off x="3906891" y="1586753"/>
            <a:ext cx="5487506" cy="3658337"/>
          </a:xfrm>
          <a:prstGeom prst="rect">
            <a:avLst/>
          </a:prstGeom>
          <a:noFill/>
          <a:ln>
            <a:noFill/>
          </a:ln>
        </p:spPr>
      </p:pic>
      <p:sp>
        <p:nvSpPr>
          <p:cNvPr id="87" name="Google Shape;87;p15"/>
          <p:cNvSpPr txBox="1">
            <a:spLocks noGrp="1"/>
          </p:cNvSpPr>
          <p:nvPr>
            <p:ph type="ctrTitle"/>
          </p:nvPr>
        </p:nvSpPr>
        <p:spPr>
          <a:xfrm>
            <a:off x="270550" y="517712"/>
            <a:ext cx="8520600" cy="1974029"/>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fr" sz="2800" b="1" i="0" u="none" strike="noStrike" cap="none">
                <a:solidFill>
                  <a:srgbClr val="F07D00"/>
                </a:solidFill>
                <a:latin typeface="Dosis"/>
                <a:ea typeface="Dosis"/>
                <a:cs typeface="Dosis"/>
                <a:sym typeface="Dosis"/>
              </a:rPr>
              <a:t>for a Zero Waste Town in the centre of Edinburgh </a:t>
            </a:r>
            <a:endParaRPr sz="2800" b="1" i="0" u="none" strike="noStrike" cap="none">
              <a:solidFill>
                <a:srgbClr val="F07D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4200" b="1" i="0" u="none" strike="noStrike" cap="none">
              <a:solidFill>
                <a:srgbClr val="CC4125"/>
              </a:solidFill>
              <a:latin typeface="Dosis"/>
              <a:ea typeface="Dosis"/>
              <a:cs typeface="Dosis"/>
              <a:sym typeface="Dosis"/>
            </a:endParaRPr>
          </a:p>
        </p:txBody>
      </p:sp>
      <p:sp>
        <p:nvSpPr>
          <p:cNvPr id="88" name="Google Shape;88;p15"/>
          <p:cNvSpPr txBox="1">
            <a:spLocks noGrp="1"/>
          </p:cNvSpPr>
          <p:nvPr>
            <p:ph type="subTitle" idx="1"/>
          </p:nvPr>
        </p:nvSpPr>
        <p:spPr>
          <a:xfrm>
            <a:off x="336400" y="2683125"/>
            <a:ext cx="3762300" cy="1871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800"/>
              <a:buFont typeface="Arial"/>
              <a:buNone/>
            </a:pPr>
            <a:endParaRPr sz="1100" b="0" i="0" u="none" strike="noStrike" cap="none">
              <a:solidFill>
                <a:schemeClr val="dk1"/>
              </a:solidFill>
              <a:latin typeface="Open Sans"/>
              <a:ea typeface="Open Sans"/>
              <a:cs typeface="Open Sans"/>
              <a:sym typeface="Open Sans"/>
            </a:endParaRPr>
          </a:p>
          <a:p>
            <a:pPr marL="0" marR="0" lvl="0" indent="0" algn="ctr" rtl="0">
              <a:lnSpc>
                <a:spcPct val="115000"/>
              </a:lnSpc>
              <a:spcBef>
                <a:spcPts val="0"/>
              </a:spcBef>
              <a:spcAft>
                <a:spcPts val="0"/>
              </a:spcAft>
              <a:buClr>
                <a:schemeClr val="dk2"/>
              </a:buClr>
              <a:buSzPts val="2800"/>
              <a:buFont typeface="Arial"/>
              <a:buNone/>
            </a:pPr>
            <a:r>
              <a:rPr lang="fr" sz="1100" b="1" i="0" u="none" strike="noStrike" cap="none">
                <a:solidFill>
                  <a:schemeClr val="dk1"/>
                </a:solidFill>
                <a:latin typeface="Open Sans"/>
                <a:ea typeface="Open Sans"/>
                <a:cs typeface="Open Sans"/>
                <a:sym typeface="Open Sans"/>
              </a:rPr>
              <a:t>The SHRUB will operate in a ‘hub and spokes’ fashion to serve as a Living Lab for the Circular Economy</a:t>
            </a:r>
            <a:endParaRPr sz="1100" b="1"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2"/>
              </a:buClr>
              <a:buSzPts val="2800"/>
              <a:buFont typeface="Arial"/>
              <a:buNone/>
            </a:pPr>
            <a:endParaRPr sz="11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2"/>
              </a:buClr>
              <a:buSzPts val="2800"/>
              <a:buFont typeface="Arial"/>
              <a:buNone/>
            </a:pPr>
            <a:endParaRPr sz="1100" b="0" i="0" u="none" strike="noStrike" cap="none">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Clr>
                <a:schemeClr val="dk2"/>
              </a:buClr>
              <a:buSzPts val="2800"/>
              <a:buFont typeface="Arial"/>
              <a:buNone/>
            </a:pPr>
            <a:endParaRPr sz="1100" b="1" i="0" u="none" strike="noStrike" cap="none">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chemeClr val="dk2"/>
              </a:buClr>
              <a:buSzPts val="2800"/>
              <a:buFont typeface="Arial"/>
              <a:buNone/>
            </a:pPr>
            <a:endParaRPr sz="1100" b="0" i="0" u="none" strike="noStrike" cap="none">
              <a:solidFill>
                <a:schemeClr val="dk2"/>
              </a:solidFill>
              <a:latin typeface="Open Sans"/>
              <a:ea typeface="Open Sans"/>
              <a:cs typeface="Open Sans"/>
              <a:sym typeface="Open Sans"/>
            </a:endParaRPr>
          </a:p>
        </p:txBody>
      </p:sp>
      <p:sp>
        <p:nvSpPr>
          <p:cNvPr id="89" name="Google Shape;89;p15"/>
          <p:cNvSpPr txBox="1"/>
          <p:nvPr/>
        </p:nvSpPr>
        <p:spPr>
          <a:xfrm>
            <a:off x="105950" y="4792975"/>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Arial"/>
              <a:ea typeface="Arial"/>
              <a:cs typeface="Arial"/>
              <a:sym typeface="Arial"/>
            </a:endParaRPr>
          </a:p>
        </p:txBody>
      </p:sp>
      <p:sp>
        <p:nvSpPr>
          <p:cNvPr id="90" name="Google Shape;90;p15"/>
          <p:cNvSpPr txBox="1"/>
          <p:nvPr/>
        </p:nvSpPr>
        <p:spPr>
          <a:xfrm>
            <a:off x="4754698" y="1987921"/>
            <a:ext cx="3983700" cy="285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Tahoma"/>
              <a:ea typeface="Tahoma"/>
              <a:cs typeface="Tahoma"/>
              <a:sym typeface="Tahoma"/>
            </a:endParaRPr>
          </a:p>
          <a:p>
            <a:pPr marL="0" marR="0" lvl="0" indent="0" algn="l" rtl="0">
              <a:lnSpc>
                <a:spcPct val="115000"/>
              </a:lnSpc>
              <a:spcBef>
                <a:spcPts val="0"/>
              </a:spcBef>
              <a:spcAft>
                <a:spcPts val="0"/>
              </a:spcAft>
              <a:buClr>
                <a:schemeClr val="dk1"/>
              </a:buClr>
              <a:buSzPts val="1100"/>
              <a:buFont typeface="Arial"/>
              <a:buNone/>
            </a:pPr>
            <a:r>
              <a:rPr lang="fr" sz="1100" b="0" i="0" u="none" strike="noStrike" cap="none">
                <a:solidFill>
                  <a:schemeClr val="dk1"/>
                </a:solidFill>
                <a:latin typeface="Open Sans"/>
                <a:ea typeface="Open Sans"/>
                <a:cs typeface="Open Sans"/>
                <a:sym typeface="Open Sans"/>
              </a:rPr>
              <a:t>The SHRUB’s 2020 vision can be divided into four main categories:</a:t>
            </a:r>
            <a:endParaRPr sz="11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Open Sans"/>
              <a:ea typeface="Open Sans"/>
              <a:cs typeface="Open Sans"/>
              <a:sym typeface="Open Sans"/>
            </a:endParaRPr>
          </a:p>
          <a:p>
            <a:pPr marL="457200" marR="0" lvl="0" indent="-298450" algn="just"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Create a </a:t>
            </a:r>
            <a:r>
              <a:rPr lang="fr" sz="1100" b="0" i="0" u="none" strike="noStrike" cap="none">
                <a:solidFill>
                  <a:schemeClr val="dk1"/>
                </a:solidFill>
                <a:highlight>
                  <a:srgbClr val="76B729"/>
                </a:highlight>
                <a:latin typeface="Open Sans"/>
                <a:ea typeface="Open Sans"/>
                <a:cs typeface="Open Sans"/>
                <a:sym typeface="Open Sans"/>
              </a:rPr>
              <a:t> </a:t>
            </a:r>
            <a:r>
              <a:rPr lang="fr" sz="1100" b="1" i="0" u="none" strike="noStrike" cap="none">
                <a:solidFill>
                  <a:schemeClr val="lt1"/>
                </a:solidFill>
                <a:highlight>
                  <a:srgbClr val="76B729"/>
                </a:highlight>
                <a:latin typeface="Dosis"/>
                <a:ea typeface="Dosis"/>
                <a:cs typeface="Dosis"/>
                <a:sym typeface="Dosis"/>
              </a:rPr>
              <a:t>FOOD SHARING HUB</a:t>
            </a:r>
            <a:r>
              <a:rPr lang="fr" sz="1100" b="0" i="0" u="none" strike="noStrike" cap="none">
                <a:solidFill>
                  <a:schemeClr val="lt1"/>
                </a:solidFill>
                <a:highlight>
                  <a:srgbClr val="76B729"/>
                </a:highlight>
                <a:latin typeface="Dosis"/>
                <a:ea typeface="Dosis"/>
                <a:cs typeface="Dosis"/>
                <a:sym typeface="Dosis"/>
              </a:rPr>
              <a:t> </a:t>
            </a:r>
            <a:r>
              <a:rPr lang="fr" sz="1100" b="0" i="0" u="none" strike="noStrike" cap="none">
                <a:solidFill>
                  <a:schemeClr val="lt1"/>
                </a:solidFill>
                <a:latin typeface="Open Sans"/>
                <a:ea typeface="Open Sans"/>
                <a:cs typeface="Open Sans"/>
                <a:sym typeface="Open Sans"/>
              </a:rPr>
              <a:t>. </a:t>
            </a:r>
            <a:endParaRPr sz="1100" b="0" i="0" u="none" strike="noStrike" cap="none">
              <a:solidFill>
                <a:schemeClr val="lt1"/>
              </a:solidFill>
              <a:latin typeface="Open Sans"/>
              <a:ea typeface="Open Sans"/>
              <a:cs typeface="Open Sans"/>
              <a:sym typeface="Open Sans"/>
            </a:endParaRPr>
          </a:p>
          <a:p>
            <a:pPr marL="0" marR="0" lvl="0" indent="0" algn="just"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457200" marR="0" lvl="0" indent="-298450" algn="l"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Run a </a:t>
            </a:r>
            <a:r>
              <a:rPr lang="fr" sz="1100" b="0" i="0" u="none" strike="noStrike" cap="none">
                <a:solidFill>
                  <a:schemeClr val="dk1"/>
                </a:solidFill>
                <a:highlight>
                  <a:srgbClr val="CC569A"/>
                </a:highlight>
                <a:latin typeface="Open Sans"/>
                <a:ea typeface="Open Sans"/>
                <a:cs typeface="Open Sans"/>
                <a:sym typeface="Open Sans"/>
              </a:rPr>
              <a:t> </a:t>
            </a:r>
            <a:r>
              <a:rPr lang="fr" sz="1100" b="1" i="0" u="none" strike="noStrike" cap="none">
                <a:solidFill>
                  <a:schemeClr val="lt1"/>
                </a:solidFill>
                <a:highlight>
                  <a:srgbClr val="CC569A"/>
                </a:highlight>
                <a:latin typeface="Dosis"/>
                <a:ea typeface="Dosis"/>
                <a:cs typeface="Dosis"/>
                <a:sym typeface="Dosis"/>
              </a:rPr>
              <a:t>MATERIAL MATTERS</a:t>
            </a:r>
            <a:r>
              <a:rPr lang="fr" sz="1100" b="0" i="0" u="none" strike="noStrike" cap="none">
                <a:solidFill>
                  <a:schemeClr val="lt1"/>
                </a:solidFill>
                <a:highlight>
                  <a:srgbClr val="CC569A"/>
                </a:highlight>
                <a:latin typeface="Dosis"/>
                <a:ea typeface="Dosis"/>
                <a:cs typeface="Dosis"/>
                <a:sym typeface="Dosis"/>
              </a:rPr>
              <a:t> </a:t>
            </a:r>
            <a:r>
              <a:rPr lang="fr" sz="1100" b="0" i="0" u="none" strike="noStrike" cap="none">
                <a:solidFill>
                  <a:schemeClr val="lt1"/>
                </a:solidFill>
                <a:latin typeface="Dosis"/>
                <a:ea typeface="Dosis"/>
                <a:cs typeface="Dosis"/>
                <a:sym typeface="Dosis"/>
              </a:rPr>
              <a:t> </a:t>
            </a:r>
            <a:r>
              <a:rPr lang="fr" sz="1100" b="0" i="0" u="none" strike="noStrike" cap="none">
                <a:solidFill>
                  <a:schemeClr val="dk1"/>
                </a:solidFill>
                <a:latin typeface="Open Sans"/>
                <a:ea typeface="Open Sans"/>
                <a:cs typeface="Open Sans"/>
                <a:sym typeface="Open Sans"/>
              </a:rPr>
              <a:t>Workshop Programme around upcycling</a:t>
            </a:r>
            <a:endParaRPr sz="1100" b="0" i="0" u="none" strike="noStrike" cap="none">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457200" marR="0" lvl="0" indent="-298450" algn="just"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Expanding end of term </a:t>
            </a:r>
            <a:r>
              <a:rPr lang="fr" sz="1100" b="1" i="0" u="none" strike="noStrike" cap="none">
                <a:solidFill>
                  <a:schemeClr val="dk1"/>
                </a:solidFill>
                <a:highlight>
                  <a:srgbClr val="F2C300"/>
                </a:highlight>
                <a:latin typeface="Dosis"/>
                <a:ea typeface="Dosis"/>
                <a:cs typeface="Dosis"/>
                <a:sym typeface="Dosis"/>
              </a:rPr>
              <a:t> </a:t>
            </a:r>
            <a:r>
              <a:rPr lang="fr" sz="1100" b="1" i="0" u="none" strike="noStrike" cap="none">
                <a:solidFill>
                  <a:schemeClr val="lt1"/>
                </a:solidFill>
                <a:highlight>
                  <a:srgbClr val="F2C300"/>
                </a:highlight>
                <a:latin typeface="Dosis"/>
                <a:ea typeface="Dosis"/>
                <a:cs typeface="Dosis"/>
                <a:sym typeface="Dosis"/>
              </a:rPr>
              <a:t>COLLECTIONS</a:t>
            </a:r>
            <a:r>
              <a:rPr lang="fr" sz="1100" b="0" i="0" u="none" strike="noStrike" cap="none">
                <a:solidFill>
                  <a:schemeClr val="lt1"/>
                </a:solidFill>
                <a:highlight>
                  <a:srgbClr val="F2C300"/>
                </a:highlight>
                <a:latin typeface="Dosis"/>
                <a:ea typeface="Dosis"/>
                <a:cs typeface="Dosis"/>
                <a:sym typeface="Dosis"/>
              </a:rPr>
              <a:t> </a:t>
            </a:r>
            <a:r>
              <a:rPr lang="fr" sz="1100" b="1" i="0" u="none" strike="noStrike" cap="none">
                <a:solidFill>
                  <a:schemeClr val="dk1"/>
                </a:solidFill>
                <a:latin typeface="Open Sans"/>
                <a:ea typeface="Open Sans"/>
                <a:cs typeface="Open Sans"/>
                <a:sym typeface="Open Sans"/>
              </a:rPr>
              <a:t> </a:t>
            </a:r>
            <a:r>
              <a:rPr lang="fr" sz="1100" b="0" i="0" u="none" strike="noStrike" cap="none">
                <a:solidFill>
                  <a:schemeClr val="dk1"/>
                </a:solidFill>
                <a:latin typeface="Open Sans"/>
                <a:ea typeface="Open Sans"/>
                <a:cs typeface="Open Sans"/>
                <a:sym typeface="Open Sans"/>
              </a:rPr>
              <a:t>for Reuse</a:t>
            </a:r>
            <a:endParaRPr sz="1100" b="0" i="0" u="none" strike="noStrike" cap="none">
              <a:solidFill>
                <a:schemeClr val="dk1"/>
              </a:solidFill>
              <a:latin typeface="Open Sans"/>
              <a:ea typeface="Open Sans"/>
              <a:cs typeface="Open Sans"/>
              <a:sym typeface="Open Sans"/>
            </a:endParaRPr>
          </a:p>
          <a:p>
            <a:pPr marL="0" marR="0" lvl="0" indent="0" algn="just"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Open Sans"/>
              <a:ea typeface="Open Sans"/>
              <a:cs typeface="Open Sans"/>
              <a:sym typeface="Open Sans"/>
            </a:endParaRPr>
          </a:p>
          <a:p>
            <a:pPr marL="457200" marR="0" lvl="0" indent="-298450" algn="just"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Establishing a </a:t>
            </a:r>
            <a:r>
              <a:rPr lang="fr" sz="1100" b="0" i="0" u="none" strike="noStrike" cap="none">
                <a:solidFill>
                  <a:schemeClr val="dk1"/>
                </a:solidFill>
                <a:highlight>
                  <a:srgbClr val="6CC2B6"/>
                </a:highlight>
                <a:latin typeface="Open Sans"/>
                <a:ea typeface="Open Sans"/>
                <a:cs typeface="Open Sans"/>
                <a:sym typeface="Open Sans"/>
              </a:rPr>
              <a:t> </a:t>
            </a:r>
            <a:r>
              <a:rPr lang="fr" sz="1100" i="0" u="none" strike="noStrike" cap="none">
                <a:solidFill>
                  <a:schemeClr val="lt1"/>
                </a:solidFill>
                <a:highlight>
                  <a:srgbClr val="6CC2B6"/>
                </a:highlight>
                <a:latin typeface="Dosis SemiBold"/>
                <a:ea typeface="Dosis SemiBold"/>
                <a:cs typeface="Dosis SemiBold"/>
                <a:sym typeface="Dosis SemiBold"/>
              </a:rPr>
              <a:t>ZERO WASTE ADVOCATE NETWORK</a:t>
            </a:r>
            <a:r>
              <a:rPr lang="fr" sz="1100" b="0" i="0" u="none" strike="noStrike" cap="none">
                <a:solidFill>
                  <a:schemeClr val="lt1"/>
                </a:solidFill>
                <a:highlight>
                  <a:srgbClr val="6CC2B6"/>
                </a:highlight>
                <a:latin typeface="Dosis"/>
                <a:ea typeface="Dosis"/>
                <a:cs typeface="Dosis"/>
                <a:sym typeface="Dosis"/>
              </a:rPr>
              <a:t> </a:t>
            </a:r>
            <a:r>
              <a:rPr lang="fr" sz="1100" b="0" i="0" u="none" strike="noStrike" cap="none">
                <a:solidFill>
                  <a:schemeClr val="lt1"/>
                </a:solidFill>
                <a:latin typeface="Dosis"/>
                <a:ea typeface="Dosis"/>
                <a:cs typeface="Dosis"/>
                <a:sym typeface="Dosis"/>
              </a:rPr>
              <a:t>.</a:t>
            </a:r>
            <a:endParaRPr sz="1400" b="0" i="0" u="none" strike="noStrike" cap="none">
              <a:solidFill>
                <a:schemeClr val="lt1"/>
              </a:solidFill>
              <a:latin typeface="Dosis"/>
              <a:ea typeface="Dosis"/>
              <a:cs typeface="Dosis"/>
              <a:sym typeface="Dosis"/>
            </a:endParaRPr>
          </a:p>
        </p:txBody>
      </p:sp>
      <p:pic>
        <p:nvPicPr>
          <p:cNvPr id="91" name="Google Shape;91;p15"/>
          <p:cNvPicPr preferRelativeResize="0"/>
          <p:nvPr/>
        </p:nvPicPr>
        <p:blipFill rotWithShape="1">
          <a:blip r:embed="rId4">
            <a:alphaModFix/>
          </a:blip>
          <a:srcRect/>
          <a:stretch/>
        </p:blipFill>
        <p:spPr>
          <a:xfrm>
            <a:off x="2373518" y="20405"/>
            <a:ext cx="4625788" cy="1240020"/>
          </a:xfrm>
          <a:prstGeom prst="rect">
            <a:avLst/>
          </a:prstGeom>
          <a:noFill/>
          <a:ln>
            <a:noFill/>
          </a:ln>
        </p:spPr>
      </p:pic>
      <p:sp>
        <p:nvSpPr>
          <p:cNvPr id="92" name="Google Shape;92;p15"/>
          <p:cNvSpPr txBox="1"/>
          <p:nvPr/>
        </p:nvSpPr>
        <p:spPr>
          <a:xfrm>
            <a:off x="-215475" y="0"/>
            <a:ext cx="9359475" cy="106904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r>
              <a:rPr lang="fr" sz="3600" b="1" i="0" u="none" strike="noStrike" cap="none">
                <a:solidFill>
                  <a:schemeClr val="lt1"/>
                </a:solidFill>
                <a:latin typeface="Dosis"/>
                <a:ea typeface="Dosis"/>
                <a:cs typeface="Dosis"/>
                <a:sym typeface="Dosis"/>
              </a:rPr>
              <a:t>OUR VISION</a:t>
            </a:r>
            <a:endParaRPr b="1">
              <a:latin typeface="Dosis"/>
              <a:ea typeface="Dosis"/>
              <a:cs typeface="Dosis"/>
              <a:sym typeface="Dosi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endParaRPr sz="3000" b="1" i="0" u="none" strike="noStrike" cap="none">
              <a:solidFill>
                <a:schemeClr val="dk1"/>
              </a:solidFill>
              <a:latin typeface="Dosis"/>
              <a:ea typeface="Dosis"/>
              <a:cs typeface="Dosis"/>
              <a:sym typeface="Dosis"/>
            </a:endParaRPr>
          </a:p>
          <a:p>
            <a:pPr marL="139700" marR="0" lvl="0" indent="0" algn="ctr" rtl="0">
              <a:lnSpc>
                <a:spcPct val="115000"/>
              </a:lnSpc>
              <a:spcBef>
                <a:spcPts val="1600"/>
              </a:spcBef>
              <a:spcAft>
                <a:spcPts val="0"/>
              </a:spcAft>
              <a:buClr>
                <a:schemeClr val="dk1"/>
              </a:buClr>
              <a:buSzPts val="1400"/>
              <a:buFont typeface="Arial"/>
              <a:buNone/>
            </a:pPr>
            <a:r>
              <a:rPr lang="fr" sz="3000" b="1" i="0" u="none" strike="noStrike" cap="none">
                <a:solidFill>
                  <a:schemeClr val="lt1"/>
                </a:solidFill>
                <a:highlight>
                  <a:srgbClr val="76B729"/>
                </a:highlight>
                <a:latin typeface="Dosis"/>
                <a:ea typeface="Dosis"/>
                <a:cs typeface="Dosis"/>
                <a:sym typeface="Dosis"/>
              </a:rPr>
              <a:t> FOOD SHARING HUB </a:t>
            </a:r>
            <a:r>
              <a:rPr lang="fr" sz="3000" b="1" i="0" u="none" strike="noStrike" cap="none">
                <a:solidFill>
                  <a:schemeClr val="lt1"/>
                </a:solidFill>
                <a:latin typeface="Dosis"/>
                <a:ea typeface="Dosis"/>
                <a:cs typeface="Dosis"/>
                <a:sym typeface="Dosis"/>
              </a:rPr>
              <a:t>.</a:t>
            </a:r>
            <a:endParaRPr sz="3000" b="1" i="0" u="none" strike="noStrike" cap="none">
              <a:solidFill>
                <a:schemeClr val="lt1"/>
              </a:solidFill>
              <a:latin typeface="Dosis"/>
              <a:ea typeface="Dosis"/>
              <a:cs typeface="Dosis"/>
              <a:sym typeface="Dosis"/>
            </a:endParaRPr>
          </a:p>
          <a:p>
            <a:pPr marL="139700" marR="0" lvl="0" indent="0" algn="ctr" rtl="0">
              <a:lnSpc>
                <a:spcPct val="115000"/>
              </a:lnSpc>
              <a:spcBef>
                <a:spcPts val="0"/>
              </a:spcBef>
              <a:spcAft>
                <a:spcPts val="0"/>
              </a:spcAft>
              <a:buClr>
                <a:schemeClr val="dk1"/>
              </a:buClr>
              <a:buSzPts val="1400"/>
              <a:buFont typeface="Arial"/>
              <a:buNone/>
            </a:pPr>
            <a:r>
              <a:rPr lang="fr" sz="3000" b="1" i="0" u="none" strike="noStrike" cap="none">
                <a:solidFill>
                  <a:schemeClr val="lt1"/>
                </a:solidFill>
                <a:highlight>
                  <a:srgbClr val="CC569A"/>
                </a:highlight>
                <a:latin typeface="Dosis"/>
                <a:ea typeface="Dosis"/>
                <a:cs typeface="Dosis"/>
                <a:sym typeface="Dosis"/>
              </a:rPr>
              <a:t> MATERIAL MATTERS </a:t>
            </a:r>
            <a:r>
              <a:rPr lang="fr" sz="3000" b="1" i="0" u="none" strike="noStrike" cap="none">
                <a:solidFill>
                  <a:schemeClr val="lt1"/>
                </a:solidFill>
                <a:latin typeface="Dosis"/>
                <a:ea typeface="Dosis"/>
                <a:cs typeface="Dosis"/>
                <a:sym typeface="Dosis"/>
              </a:rPr>
              <a:t> </a:t>
            </a:r>
            <a:r>
              <a:rPr lang="fr" sz="3000" b="1" i="0" u="none" strike="noStrike" cap="none">
                <a:solidFill>
                  <a:schemeClr val="dk1"/>
                </a:solidFill>
                <a:latin typeface="Dosis"/>
                <a:ea typeface="Dosis"/>
                <a:cs typeface="Dosis"/>
                <a:sym typeface="Dosis"/>
              </a:rPr>
              <a:t>Workshop Programme</a:t>
            </a:r>
            <a:endParaRPr sz="3000" b="1" i="0" u="none" strike="noStrike" cap="none">
              <a:solidFill>
                <a:schemeClr val="dk1"/>
              </a:solidFill>
              <a:latin typeface="Dosis"/>
              <a:ea typeface="Dosis"/>
              <a:cs typeface="Dosis"/>
              <a:sym typeface="Dosis"/>
            </a:endParaRPr>
          </a:p>
          <a:p>
            <a:pPr marL="139700" marR="0" lvl="0" indent="0" algn="ctr" rtl="0">
              <a:lnSpc>
                <a:spcPct val="115000"/>
              </a:lnSpc>
              <a:spcBef>
                <a:spcPts val="0"/>
              </a:spcBef>
              <a:spcAft>
                <a:spcPts val="0"/>
              </a:spcAft>
              <a:buClr>
                <a:schemeClr val="dk1"/>
              </a:buClr>
              <a:buSzPts val="1400"/>
              <a:buFont typeface="Arial"/>
              <a:buNone/>
            </a:pPr>
            <a:r>
              <a:rPr lang="fr" sz="3000" b="1" i="0" u="none" strike="noStrike" cap="none">
                <a:solidFill>
                  <a:schemeClr val="lt1"/>
                </a:solidFill>
                <a:highlight>
                  <a:srgbClr val="F2C300"/>
                </a:highlight>
                <a:latin typeface="Dosis"/>
                <a:ea typeface="Dosis"/>
                <a:cs typeface="Dosis"/>
                <a:sym typeface="Dosis"/>
              </a:rPr>
              <a:t> COLLECTIONS </a:t>
            </a:r>
            <a:r>
              <a:rPr lang="fr" sz="3000" b="1" i="0" u="none" strike="noStrike" cap="none">
                <a:solidFill>
                  <a:schemeClr val="lt1"/>
                </a:solidFill>
                <a:latin typeface="Dosis"/>
                <a:ea typeface="Dosis"/>
                <a:cs typeface="Dosis"/>
                <a:sym typeface="Dosis"/>
              </a:rPr>
              <a:t>.</a:t>
            </a:r>
            <a:endParaRPr sz="3000" b="1" i="0" u="none" strike="noStrike" cap="none">
              <a:solidFill>
                <a:schemeClr val="lt1"/>
              </a:solidFill>
              <a:latin typeface="Dosis"/>
              <a:ea typeface="Dosis"/>
              <a:cs typeface="Dosis"/>
              <a:sym typeface="Dosis"/>
            </a:endParaRPr>
          </a:p>
          <a:p>
            <a:pPr marL="139700" marR="0" lvl="0" indent="0" algn="ctr" rtl="0">
              <a:lnSpc>
                <a:spcPct val="115000"/>
              </a:lnSpc>
              <a:spcBef>
                <a:spcPts val="0"/>
              </a:spcBef>
              <a:spcAft>
                <a:spcPts val="0"/>
              </a:spcAft>
              <a:buClr>
                <a:schemeClr val="dk1"/>
              </a:buClr>
              <a:buSzPts val="1400"/>
              <a:buFont typeface="Arial"/>
              <a:buNone/>
            </a:pPr>
            <a:r>
              <a:rPr lang="fr" sz="3000" b="1" i="0" u="none" strike="noStrike" cap="none">
                <a:solidFill>
                  <a:schemeClr val="lt1"/>
                </a:solidFill>
                <a:highlight>
                  <a:srgbClr val="6CC2B6"/>
                </a:highlight>
                <a:latin typeface="Dosis"/>
                <a:ea typeface="Dosis"/>
                <a:cs typeface="Dosis"/>
                <a:sym typeface="Dosis"/>
              </a:rPr>
              <a:t> ZERO WASTE ADVOCATE NETWORK </a:t>
            </a:r>
            <a:r>
              <a:rPr lang="fr" sz="3000" b="1" i="0" u="none" strike="noStrike" cap="none">
                <a:solidFill>
                  <a:schemeClr val="lt1"/>
                </a:solidFill>
                <a:latin typeface="Dosis"/>
                <a:ea typeface="Dosis"/>
                <a:cs typeface="Dosis"/>
                <a:sym typeface="Dosis"/>
              </a:rPr>
              <a:t>.</a:t>
            </a:r>
            <a:endParaRPr sz="3000" b="1" i="0" u="none" strike="noStrike" cap="none">
              <a:solidFill>
                <a:schemeClr val="lt1"/>
              </a:solidFill>
              <a:latin typeface="Dosis"/>
              <a:ea typeface="Dosis"/>
              <a:cs typeface="Dosis"/>
              <a:sym typeface="Dosis"/>
            </a:endParaRPr>
          </a:p>
          <a:p>
            <a:pPr marL="0" marR="0" lvl="0" indent="0" algn="ctr" rtl="0">
              <a:lnSpc>
                <a:spcPct val="115000"/>
              </a:lnSpc>
              <a:spcBef>
                <a:spcPts val="1600"/>
              </a:spcBef>
              <a:spcAft>
                <a:spcPts val="1600"/>
              </a:spcAft>
              <a:buClr>
                <a:schemeClr val="dk1"/>
              </a:buClr>
              <a:buSzPts val="1100"/>
              <a:buFont typeface="Arial"/>
              <a:buNone/>
            </a:pPr>
            <a:r>
              <a:rPr lang="fr" sz="3000" b="1" i="0" u="none" strike="noStrike" cap="none">
                <a:solidFill>
                  <a:schemeClr val="dk1"/>
                </a:solidFill>
                <a:latin typeface="Dosis"/>
                <a:ea typeface="Dosis"/>
                <a:cs typeface="Dosis"/>
                <a:sym typeface="Dosis"/>
              </a:rPr>
              <a:t>   </a:t>
            </a:r>
            <a:endParaRPr sz="1800" b="1" i="0" u="none" strike="noStrike" cap="none">
              <a:solidFill>
                <a:schemeClr val="dk2"/>
              </a:solidFill>
              <a:latin typeface="Dosis"/>
              <a:ea typeface="Dosis"/>
              <a:cs typeface="Dosis"/>
              <a:sym typeface="Dosis"/>
            </a:endParaRPr>
          </a:p>
        </p:txBody>
      </p:sp>
      <p:pic>
        <p:nvPicPr>
          <p:cNvPr id="98" name="Google Shape;98;p16"/>
          <p:cNvPicPr preferRelativeResize="0"/>
          <p:nvPr/>
        </p:nvPicPr>
        <p:blipFill rotWithShape="1">
          <a:blip r:embed="rId3">
            <a:alphaModFix/>
          </a:blip>
          <a:srcRect/>
          <a:stretch/>
        </p:blipFill>
        <p:spPr>
          <a:xfrm>
            <a:off x="2091018" y="13825"/>
            <a:ext cx="5103158" cy="1296217"/>
          </a:xfrm>
          <a:prstGeom prst="rect">
            <a:avLst/>
          </a:prstGeom>
          <a:noFill/>
          <a:ln>
            <a:noFill/>
          </a:ln>
        </p:spPr>
      </p:pic>
      <p:sp>
        <p:nvSpPr>
          <p:cNvPr id="99" name="Google Shape;99;p16"/>
          <p:cNvSpPr txBox="1"/>
          <p:nvPr/>
        </p:nvSpPr>
        <p:spPr>
          <a:xfrm>
            <a:off x="-255494" y="0"/>
            <a:ext cx="9399494" cy="106904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r>
              <a:rPr lang="fr" sz="3600" b="1" i="0" u="none" strike="noStrike" cap="none">
                <a:solidFill>
                  <a:schemeClr val="lt1"/>
                </a:solidFill>
                <a:latin typeface="Dosis"/>
                <a:ea typeface="Dosis"/>
                <a:cs typeface="Dosis"/>
                <a:sym typeface="Dosis"/>
              </a:rPr>
              <a:t>SUB-PROJECTS</a:t>
            </a:r>
            <a:endParaRPr b="1">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descr="Image result for torn paper"/>
          <p:cNvPicPr preferRelativeResize="0"/>
          <p:nvPr/>
        </p:nvPicPr>
        <p:blipFill rotWithShape="1">
          <a:blip r:embed="rId3">
            <a:alphaModFix/>
          </a:blip>
          <a:srcRect/>
          <a:stretch/>
        </p:blipFill>
        <p:spPr>
          <a:xfrm>
            <a:off x="4571999" y="2656542"/>
            <a:ext cx="5103159" cy="2941508"/>
          </a:xfrm>
          <a:prstGeom prst="rect">
            <a:avLst/>
          </a:prstGeom>
          <a:noFill/>
          <a:ln>
            <a:noFill/>
          </a:ln>
        </p:spPr>
      </p:pic>
      <p:sp>
        <p:nvSpPr>
          <p:cNvPr id="114" name="Google Shape;114;p18"/>
          <p:cNvSpPr txBox="1">
            <a:spLocks noGrp="1"/>
          </p:cNvSpPr>
          <p:nvPr>
            <p:ph type="title"/>
          </p:nvPr>
        </p:nvSpPr>
        <p:spPr>
          <a:xfrm>
            <a:off x="0" y="295250"/>
            <a:ext cx="9144000" cy="722488"/>
          </a:xfrm>
          <a:prstGeom prst="rect">
            <a:avLst/>
          </a:prstGeom>
          <a:noFill/>
          <a:ln>
            <a:noFill/>
          </a:ln>
        </p:spPr>
        <p:txBody>
          <a:bodyPr spcFirstLastPara="1" wrap="square" lIns="91425" tIns="91425" rIns="91425" bIns="91425" anchor="t" anchorCtr="0">
            <a:noAutofit/>
          </a:bodyPr>
          <a:lstStyle/>
          <a:p>
            <a:pPr marL="139700" marR="0" lvl="0" indent="0" algn="ctr" rtl="0">
              <a:lnSpc>
                <a:spcPct val="100000"/>
              </a:lnSpc>
              <a:spcBef>
                <a:spcPts val="0"/>
              </a:spcBef>
              <a:spcAft>
                <a:spcPts val="0"/>
              </a:spcAft>
              <a:buClr>
                <a:schemeClr val="dk1"/>
              </a:buClr>
              <a:buSzPts val="1400"/>
              <a:buFont typeface="Arial"/>
              <a:buNone/>
            </a:pPr>
            <a:r>
              <a:rPr lang="fr" sz="3000" b="1" i="0" u="none" strike="noStrike" cap="none">
                <a:solidFill>
                  <a:schemeClr val="lt1"/>
                </a:solidFill>
                <a:highlight>
                  <a:srgbClr val="CC569A"/>
                </a:highlight>
                <a:latin typeface="Dosis"/>
                <a:ea typeface="Dosis"/>
                <a:cs typeface="Dosis"/>
                <a:sym typeface="Dosis"/>
              </a:rPr>
              <a:t> MATERIAL MATTERS </a:t>
            </a:r>
            <a:r>
              <a:rPr lang="fr" sz="3000" b="1" i="0" u="none" strike="noStrike" cap="none">
                <a:solidFill>
                  <a:schemeClr val="lt1"/>
                </a:solidFill>
                <a:latin typeface="Dosis"/>
                <a:ea typeface="Dosis"/>
                <a:cs typeface="Dosis"/>
                <a:sym typeface="Dosis"/>
              </a:rPr>
              <a:t> </a:t>
            </a:r>
            <a:r>
              <a:rPr lang="fr" sz="3000" b="1" i="0" u="none" strike="noStrike" cap="none">
                <a:solidFill>
                  <a:schemeClr val="dk1"/>
                </a:solidFill>
                <a:latin typeface="Dosis"/>
                <a:ea typeface="Dosis"/>
                <a:cs typeface="Dosis"/>
                <a:sym typeface="Dosis"/>
              </a:rPr>
              <a:t>Workshop Programme</a:t>
            </a:r>
            <a:endParaRPr sz="2800" b="1" i="0" u="none" strike="noStrike" cap="none">
              <a:solidFill>
                <a:schemeClr val="dk1"/>
              </a:solidFill>
              <a:latin typeface="Dosis"/>
              <a:ea typeface="Dosis"/>
              <a:cs typeface="Dosis"/>
              <a:sym typeface="Dosis"/>
            </a:endParaRPr>
          </a:p>
        </p:txBody>
      </p:sp>
      <p:sp>
        <p:nvSpPr>
          <p:cNvPr id="115" name="Google Shape;115;p18"/>
          <p:cNvSpPr txBox="1">
            <a:spLocks noGrp="1"/>
          </p:cNvSpPr>
          <p:nvPr>
            <p:ph type="body" idx="1"/>
          </p:nvPr>
        </p:nvSpPr>
        <p:spPr>
          <a:xfrm>
            <a:off x="102799" y="934571"/>
            <a:ext cx="6002166" cy="416727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fr" sz="2400" b="1" i="0" u="none" strike="noStrike" cap="none">
                <a:solidFill>
                  <a:srgbClr val="CC569A"/>
                </a:solidFill>
                <a:latin typeface="Dosis"/>
                <a:ea typeface="Dosis"/>
                <a:cs typeface="Dosis"/>
                <a:sym typeface="Dosis"/>
              </a:rPr>
              <a:t>What?</a:t>
            </a:r>
            <a:r>
              <a:rPr lang="fr" sz="1800" b="1" i="0" u="none" strike="noStrike" cap="none">
                <a:solidFill>
                  <a:srgbClr val="CC569A"/>
                </a:solidFill>
                <a:latin typeface="Dosis"/>
                <a:ea typeface="Dosis"/>
                <a:cs typeface="Dosis"/>
                <a:sym typeface="Dosis"/>
              </a:rPr>
              <a:t> 	</a:t>
            </a:r>
            <a:r>
              <a:rPr lang="fr" sz="1100" b="1" i="0" u="none" strike="noStrike" cap="none">
                <a:solidFill>
                  <a:schemeClr val="dk1"/>
                </a:solidFill>
                <a:latin typeface="Open Sans"/>
                <a:ea typeface="Open Sans"/>
                <a:cs typeface="Open Sans"/>
                <a:sym typeface="Open Sans"/>
              </a:rPr>
              <a:t>Targeted programmes around 4 specific resources for 6 month</a:t>
            </a:r>
            <a:r>
              <a:rPr lang="fr" sz="1100" b="0" i="0" u="none" strike="noStrike" cap="none">
                <a:solidFill>
                  <a:schemeClr val="dk1"/>
                </a:solidFill>
                <a:latin typeface="Open Sans"/>
                <a:ea typeface="Open Sans"/>
                <a:cs typeface="Open Sans"/>
                <a:sym typeface="Open Sans"/>
              </a:rPr>
              <a:t> </a:t>
            </a:r>
            <a:r>
              <a:rPr lang="fr" sz="1100" b="1" i="0" u="none" strike="noStrike" cap="none">
                <a:solidFill>
                  <a:schemeClr val="dk1"/>
                </a:solidFill>
                <a:latin typeface="Open Sans"/>
                <a:ea typeface="Open Sans"/>
                <a:cs typeface="Open Sans"/>
                <a:sym typeface="Open Sans"/>
              </a:rPr>
              <a:t>periods 	</a:t>
            </a:r>
            <a:r>
              <a:rPr lang="fr" sz="1100" b="0" i="0" u="none" strike="noStrike" cap="none">
                <a:solidFill>
                  <a:schemeClr val="dk1"/>
                </a:solidFill>
                <a:latin typeface="Open Sans"/>
                <a:ea typeface="Open Sans"/>
                <a:cs typeface="Open Sans"/>
                <a:sym typeface="Open Sans"/>
              </a:rPr>
              <a:t>(textiles, metals, furniture and electronics)</a:t>
            </a:r>
            <a:endParaRPr sz="11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2"/>
              </a:buClr>
              <a:buSzPts val="1800"/>
              <a:buFont typeface="Arial"/>
              <a:buNone/>
            </a:pPr>
            <a:r>
              <a:rPr lang="fr" sz="2400" b="1" i="0" u="none" strike="noStrike" cap="none">
                <a:solidFill>
                  <a:srgbClr val="CC569A"/>
                </a:solidFill>
                <a:latin typeface="Dosis"/>
                <a:ea typeface="Dosis"/>
                <a:cs typeface="Dosis"/>
                <a:sym typeface="Dosis"/>
              </a:rPr>
              <a:t>For who?</a:t>
            </a:r>
            <a:r>
              <a:rPr lang="fr" sz="1100" b="0" i="0" u="none" strike="noStrike" cap="none">
                <a:solidFill>
                  <a:srgbClr val="CC569A"/>
                </a:solidFill>
                <a:latin typeface="Dosis"/>
                <a:ea typeface="Dosis"/>
                <a:cs typeface="Dosis"/>
                <a:sym typeface="Dosis"/>
              </a:rPr>
              <a:t>  </a:t>
            </a:r>
            <a:r>
              <a:rPr lang="fr" sz="1100" b="0" i="0" u="none" strike="noStrike" cap="none">
                <a:solidFill>
                  <a:schemeClr val="dk1"/>
                </a:solidFill>
                <a:latin typeface="Open Sans"/>
                <a:ea typeface="Open Sans"/>
                <a:cs typeface="Open Sans"/>
                <a:sym typeface="Open Sans"/>
              </a:rPr>
              <a:t>To people living, working and studying within the target area</a:t>
            </a:r>
            <a:endParaRPr sz="11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2"/>
              </a:buClr>
              <a:buSzPts val="1800"/>
              <a:buFont typeface="Arial"/>
              <a:buNone/>
            </a:pPr>
            <a:r>
              <a:rPr lang="fr" sz="2400" b="1" i="0" u="none" strike="noStrike" cap="none">
                <a:solidFill>
                  <a:srgbClr val="CC569A"/>
                </a:solidFill>
                <a:latin typeface="Dosis"/>
                <a:ea typeface="Dosis"/>
                <a:cs typeface="Dosis"/>
                <a:sym typeface="Dosis"/>
              </a:rPr>
              <a:t>Why? </a:t>
            </a:r>
            <a:r>
              <a:rPr lang="fr" sz="1100" b="1" i="0" u="none" strike="noStrike" cap="none">
                <a:solidFill>
                  <a:srgbClr val="CC569A"/>
                </a:solidFill>
                <a:latin typeface="Dosis"/>
                <a:ea typeface="Dosis"/>
                <a:cs typeface="Dosis"/>
                <a:sym typeface="Dosis"/>
              </a:rPr>
              <a:t> 	</a:t>
            </a:r>
            <a:r>
              <a:rPr lang="fr" sz="1100" b="0" i="0" u="none" strike="noStrike" cap="none">
                <a:solidFill>
                  <a:schemeClr val="dk1"/>
                </a:solidFill>
                <a:latin typeface="Open Sans"/>
                <a:ea typeface="Open Sans"/>
                <a:cs typeface="Open Sans"/>
                <a:sym typeface="Open Sans"/>
              </a:rPr>
              <a:t>To teach people how to repurpose unwanted resources </a:t>
            </a:r>
            <a:endParaRPr sz="11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2"/>
              </a:buClr>
              <a:buSzPts val="1800"/>
              <a:buFont typeface="Arial"/>
              <a:buNone/>
            </a:pPr>
            <a:r>
              <a:rPr lang="fr" sz="2400" b="1" i="0" u="none" strike="noStrike" cap="none">
                <a:solidFill>
                  <a:srgbClr val="CC569A"/>
                </a:solidFill>
                <a:latin typeface="Dosis"/>
                <a:ea typeface="Dosis"/>
                <a:cs typeface="Dosis"/>
                <a:sym typeface="Dosis"/>
              </a:rPr>
              <a:t>How?</a:t>
            </a:r>
            <a:endParaRPr sz="2400" b="1" i="0" u="none" strike="noStrike" cap="none">
              <a:solidFill>
                <a:srgbClr val="CC569A"/>
              </a:solidFill>
              <a:latin typeface="Dosis"/>
              <a:ea typeface="Dosis"/>
              <a:cs typeface="Dosis"/>
              <a:sym typeface="Dosis"/>
            </a:endParaRPr>
          </a:p>
          <a:p>
            <a:pPr marL="0" marR="0" lvl="0" indent="0" algn="l" rtl="0">
              <a:lnSpc>
                <a:spcPct val="150000"/>
              </a:lnSpc>
              <a:spcBef>
                <a:spcPts val="1600"/>
              </a:spcBef>
              <a:spcAft>
                <a:spcPts val="0"/>
              </a:spcAft>
              <a:buClr>
                <a:schemeClr val="dk2"/>
              </a:buClr>
              <a:buSzPts val="1800"/>
              <a:buFont typeface="Arial"/>
              <a:buNone/>
            </a:pPr>
            <a:endParaRPr sz="1100" b="0" i="0" u="none" strike="noStrike" cap="none">
              <a:solidFill>
                <a:srgbClr val="000000"/>
              </a:solidFill>
              <a:latin typeface="Tahoma"/>
              <a:ea typeface="Tahoma"/>
              <a:cs typeface="Tahoma"/>
              <a:sym typeface="Tahoma"/>
            </a:endParaRPr>
          </a:p>
          <a:p>
            <a:pPr marL="0" marR="0" lvl="0" indent="0" algn="l" rtl="0">
              <a:lnSpc>
                <a:spcPct val="115000"/>
              </a:lnSpc>
              <a:spcBef>
                <a:spcPts val="1600"/>
              </a:spcBef>
              <a:spcAft>
                <a:spcPts val="0"/>
              </a:spcAft>
              <a:buClr>
                <a:schemeClr val="dk2"/>
              </a:buClr>
              <a:buSzPts val="1800"/>
              <a:buFont typeface="Arial"/>
              <a:buNone/>
            </a:pPr>
            <a:endParaRPr sz="1800" b="1" i="0" u="none" strike="noStrike" cap="none">
              <a:solidFill>
                <a:srgbClr val="000000"/>
              </a:solidFill>
              <a:latin typeface="Amatic SC"/>
              <a:ea typeface="Amatic SC"/>
              <a:cs typeface="Amatic SC"/>
              <a:sym typeface="Amatic SC"/>
            </a:endParaRPr>
          </a:p>
          <a:p>
            <a:pPr marL="457200" marR="0" lvl="0" indent="0" algn="l" rtl="0">
              <a:lnSpc>
                <a:spcPct val="115000"/>
              </a:lnSpc>
              <a:spcBef>
                <a:spcPts val="1600"/>
              </a:spcBef>
              <a:spcAft>
                <a:spcPts val="1600"/>
              </a:spcAft>
              <a:buClr>
                <a:schemeClr val="dk1"/>
              </a:buClr>
              <a:buSzPts val="1100"/>
              <a:buFont typeface="Arial"/>
              <a:buNone/>
            </a:pPr>
            <a:endParaRPr sz="1100" b="1" i="0" u="none" strike="noStrike" cap="none">
              <a:solidFill>
                <a:schemeClr val="dk1"/>
              </a:solidFill>
              <a:latin typeface="Tahoma"/>
              <a:ea typeface="Tahoma"/>
              <a:cs typeface="Tahoma"/>
              <a:sym typeface="Tahoma"/>
            </a:endParaRPr>
          </a:p>
        </p:txBody>
      </p:sp>
      <p:sp>
        <p:nvSpPr>
          <p:cNvPr id="116" name="Google Shape;116;p18"/>
          <p:cNvSpPr txBox="1"/>
          <p:nvPr/>
        </p:nvSpPr>
        <p:spPr>
          <a:xfrm>
            <a:off x="5287400" y="3291910"/>
            <a:ext cx="3681900" cy="219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fr" sz="1800" b="1" i="0" u="none" strike="noStrike" cap="none">
                <a:solidFill>
                  <a:srgbClr val="CC569A"/>
                </a:solidFill>
                <a:latin typeface="Dosis"/>
                <a:ea typeface="Dosis"/>
                <a:cs typeface="Dosis"/>
                <a:sym typeface="Dosis"/>
              </a:rPr>
              <a:t>Quantitative Outcomes</a:t>
            </a:r>
            <a:endParaRPr sz="1800" b="1" i="0" u="none" strike="noStrike" cap="none">
              <a:solidFill>
                <a:srgbClr val="CC569A"/>
              </a:solidFill>
              <a:latin typeface="Dosis"/>
              <a:ea typeface="Dosis"/>
              <a:cs typeface="Dosis"/>
              <a:sym typeface="Dosis"/>
            </a:endParaRPr>
          </a:p>
          <a:p>
            <a:pPr marL="457200" marR="0" lvl="0" indent="-298450" algn="l" rtl="0">
              <a:lnSpc>
                <a:spcPct val="115000"/>
              </a:lnSpc>
              <a:spcBef>
                <a:spcPts val="160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Total number of</a:t>
            </a:r>
            <a:r>
              <a:rPr lang="fr" sz="1100" b="1" i="0" u="none" strike="noStrike" cap="none">
                <a:solidFill>
                  <a:schemeClr val="dk1"/>
                </a:solidFill>
                <a:latin typeface="Open Sans"/>
                <a:ea typeface="Open Sans"/>
                <a:cs typeface="Open Sans"/>
                <a:sym typeface="Open Sans"/>
              </a:rPr>
              <a:t> Volunteer hours</a:t>
            </a:r>
            <a:r>
              <a:rPr lang="fr" sz="1100" b="0" i="0" u="none" strike="noStrike" cap="none">
                <a:solidFill>
                  <a:schemeClr val="dk1"/>
                </a:solidFill>
                <a:latin typeface="Open Sans"/>
                <a:ea typeface="Open Sans"/>
                <a:cs typeface="Open Sans"/>
                <a:sym typeface="Open Sans"/>
              </a:rPr>
              <a:t>: 1194</a:t>
            </a:r>
            <a:endParaRPr sz="1100" b="0" i="0" u="none" strike="noStrike" cap="none">
              <a:solidFill>
                <a:schemeClr val="dk1"/>
              </a:solidFill>
              <a:latin typeface="Open Sans"/>
              <a:ea typeface="Open Sans"/>
              <a:cs typeface="Open Sans"/>
              <a:sym typeface="Open Sans"/>
            </a:endParaRPr>
          </a:p>
          <a:p>
            <a:pPr marL="457200" marR="0" lvl="0" indent="-298450" algn="l" rtl="0">
              <a:lnSpc>
                <a:spcPct val="100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In-kind contribution living wage costs £9850.50</a:t>
            </a:r>
            <a:endParaRPr sz="1100" b="0" i="0" u="none" strike="noStrike" cap="none">
              <a:solidFill>
                <a:schemeClr val="dk1"/>
              </a:solidFill>
              <a:latin typeface="Open Sans"/>
              <a:ea typeface="Open Sans"/>
              <a:cs typeface="Open Sans"/>
              <a:sym typeface="Open Sans"/>
            </a:endParaRPr>
          </a:p>
          <a:p>
            <a:pPr marL="457200" marR="0" lvl="0" indent="-298450" algn="l"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Total number of </a:t>
            </a:r>
            <a:r>
              <a:rPr lang="fr" sz="1100" b="1" i="0" u="none" strike="noStrike" cap="none">
                <a:solidFill>
                  <a:schemeClr val="dk1"/>
                </a:solidFill>
                <a:latin typeface="Open Sans"/>
                <a:ea typeface="Open Sans"/>
                <a:cs typeface="Open Sans"/>
                <a:sym typeface="Open Sans"/>
              </a:rPr>
              <a:t>people engaged</a:t>
            </a:r>
            <a:r>
              <a:rPr lang="fr" sz="1100" b="0" i="0" u="none" strike="noStrike" cap="none">
                <a:solidFill>
                  <a:schemeClr val="dk1"/>
                </a:solidFill>
                <a:latin typeface="Open Sans"/>
                <a:ea typeface="Open Sans"/>
                <a:cs typeface="Open Sans"/>
                <a:sym typeface="Open Sans"/>
              </a:rPr>
              <a:t>: 6558</a:t>
            </a:r>
            <a:endParaRPr sz="1100" b="0" i="0" u="none" strike="noStrike" cap="none">
              <a:solidFill>
                <a:schemeClr val="dk1"/>
              </a:solidFill>
              <a:latin typeface="Open Sans"/>
              <a:ea typeface="Open Sans"/>
              <a:cs typeface="Open Sans"/>
              <a:sym typeface="Open Sans"/>
            </a:endParaRPr>
          </a:p>
          <a:p>
            <a:pPr marL="457200" marR="0" lvl="0" indent="-298450" algn="l" rtl="0">
              <a:lnSpc>
                <a:spcPct val="115000"/>
              </a:lnSpc>
              <a:spcBef>
                <a:spcPts val="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8.9 tonnes</a:t>
            </a:r>
            <a:r>
              <a:rPr lang="fr" sz="1100" b="0" i="0" u="none" strike="noStrike" cap="none">
                <a:solidFill>
                  <a:schemeClr val="dk1"/>
                </a:solidFill>
                <a:latin typeface="Open Sans"/>
                <a:ea typeface="Open Sans"/>
                <a:cs typeface="Open Sans"/>
                <a:sym typeface="Open Sans"/>
              </a:rPr>
              <a:t> of textiles, metal, electronics, furniture and plastics </a:t>
            </a:r>
            <a:r>
              <a:rPr lang="fr" sz="1100" b="1" i="0" u="none" strike="noStrike" cap="none">
                <a:solidFill>
                  <a:schemeClr val="dk1"/>
                </a:solidFill>
                <a:latin typeface="Open Sans"/>
                <a:ea typeface="Open Sans"/>
                <a:cs typeface="Open Sans"/>
                <a:sym typeface="Open Sans"/>
              </a:rPr>
              <a:t>waste</a:t>
            </a:r>
            <a:endParaRPr sz="1100" b="1"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rgbClr val="000000"/>
              </a:buClr>
              <a:buSzPts val="1100"/>
              <a:buFont typeface="Arial"/>
              <a:buNone/>
            </a:pPr>
            <a:endParaRPr sz="1100" b="1" i="0" u="none" strike="noStrike" cap="none">
              <a:solidFill>
                <a:schemeClr val="dk1"/>
              </a:solidFill>
              <a:latin typeface="Tahoma"/>
              <a:ea typeface="Tahoma"/>
              <a:cs typeface="Tahoma"/>
              <a:sym typeface="Tahoma"/>
            </a:endParaRPr>
          </a:p>
          <a:p>
            <a:pPr marL="457200" marR="0" lvl="0" indent="0" algn="just" rtl="0">
              <a:lnSpc>
                <a:spcPct val="115000"/>
              </a:lnSpc>
              <a:spcBef>
                <a:spcPts val="1600"/>
              </a:spcBef>
              <a:spcAft>
                <a:spcPts val="1600"/>
              </a:spcAft>
              <a:buClr>
                <a:schemeClr val="dk1"/>
              </a:buClr>
              <a:buSzPts val="1100"/>
              <a:buFont typeface="Arial"/>
              <a:buNone/>
            </a:pPr>
            <a:endParaRPr sz="1100" b="1" i="0" u="none" strike="noStrike" cap="none">
              <a:solidFill>
                <a:schemeClr val="dk1"/>
              </a:solidFill>
              <a:latin typeface="Tahoma"/>
              <a:ea typeface="Tahoma"/>
              <a:cs typeface="Tahoma"/>
              <a:sym typeface="Tahoma"/>
            </a:endParaRPr>
          </a:p>
        </p:txBody>
      </p:sp>
      <p:sp>
        <p:nvSpPr>
          <p:cNvPr id="117" name="Google Shape;117;p18"/>
          <p:cNvSpPr txBox="1"/>
          <p:nvPr/>
        </p:nvSpPr>
        <p:spPr>
          <a:xfrm>
            <a:off x="830070" y="2729753"/>
            <a:ext cx="4248900" cy="336449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a:p>
            <a:pPr marL="457200" marR="0" lvl="0" indent="-298450" algn="l" rtl="0">
              <a:lnSpc>
                <a:spcPct val="100000"/>
              </a:lnSpc>
              <a:spcBef>
                <a:spcPts val="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6 months of intensive study, awareness raising, knowledge and skills </a:t>
            </a:r>
            <a:r>
              <a:rPr lang="fr" sz="1100" b="0" i="0" u="none" strike="noStrike" cap="none">
                <a:solidFill>
                  <a:schemeClr val="dk1"/>
                </a:solidFill>
                <a:latin typeface="Open Sans"/>
                <a:ea typeface="Open Sans"/>
                <a:cs typeface="Open Sans"/>
                <a:sym typeface="Open Sans"/>
              </a:rPr>
              <a:t>related to the issues with one material seen as ‘waste’. </a:t>
            </a: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457200" marR="0" lvl="0" indent="-298450" algn="l" rtl="0">
              <a:lnSpc>
                <a:spcPct val="100000"/>
              </a:lnSpc>
              <a:spcBef>
                <a:spcPts val="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5 Phases</a:t>
            </a:r>
            <a:r>
              <a:rPr lang="fr" sz="1100" b="0" i="0" u="none" strike="noStrike" cap="none">
                <a:solidFill>
                  <a:schemeClr val="dk1"/>
                </a:solidFill>
                <a:latin typeface="Open Sans"/>
                <a:ea typeface="Open Sans"/>
                <a:cs typeface="Open Sans"/>
                <a:sym typeface="Open Sans"/>
              </a:rPr>
              <a:t>: Research phase, Inform and educate phase, Skill and train phase, Development and enterprise phase, Legacy phase </a:t>
            </a: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457200" marR="0" lvl="0" indent="-298450" algn="l" rtl="0">
              <a:lnSpc>
                <a:spcPct val="100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A Circular Economy </a:t>
            </a:r>
            <a:r>
              <a:rPr lang="fr" sz="1100" b="1" i="0" u="none" strike="noStrike" cap="none">
                <a:solidFill>
                  <a:schemeClr val="dk1"/>
                </a:solidFill>
                <a:latin typeface="Open Sans"/>
                <a:ea typeface="Open Sans"/>
                <a:cs typeface="Open Sans"/>
                <a:sym typeface="Open Sans"/>
              </a:rPr>
              <a:t>Coordinator </a:t>
            </a:r>
            <a:r>
              <a:rPr lang="fr" sz="1100" b="0" i="0" u="none" strike="noStrike" cap="none">
                <a:solidFill>
                  <a:schemeClr val="dk1"/>
                </a:solidFill>
                <a:latin typeface="Open Sans"/>
                <a:ea typeface="Open Sans"/>
                <a:cs typeface="Open Sans"/>
                <a:sym typeface="Open Sans"/>
              </a:rPr>
              <a:t>and </a:t>
            </a:r>
            <a:r>
              <a:rPr lang="fr" sz="1100" b="1" i="0" u="none" strike="noStrike" cap="none">
                <a:solidFill>
                  <a:schemeClr val="dk1"/>
                </a:solidFill>
                <a:latin typeface="Open Sans"/>
                <a:ea typeface="Open Sans"/>
                <a:cs typeface="Open Sans"/>
                <a:sym typeface="Open Sans"/>
              </a:rPr>
              <a:t>Working Group Volunteers</a:t>
            </a:r>
            <a:endParaRPr/>
          </a:p>
          <a:p>
            <a:pPr marL="158750" marR="0" lvl="0" indent="0" algn="l" rtl="0">
              <a:lnSpc>
                <a:spcPct val="100000"/>
              </a:lnSpc>
              <a:spcBef>
                <a:spcPts val="0"/>
              </a:spcBef>
              <a:spcAft>
                <a:spcPts val="0"/>
              </a:spcAft>
              <a:buNone/>
            </a:pPr>
            <a:endParaRPr sz="1100" b="1" i="0" u="none" strike="noStrike" cap="none">
              <a:solidFill>
                <a:schemeClr val="dk1"/>
              </a:solidFill>
              <a:latin typeface="Open Sans"/>
              <a:ea typeface="Open Sans"/>
              <a:cs typeface="Open Sans"/>
              <a:sym typeface="Open Sans"/>
            </a:endParaRPr>
          </a:p>
          <a:p>
            <a:pPr marL="457200" marR="0" lvl="0" indent="-298450" algn="l" rtl="0">
              <a:lnSpc>
                <a:spcPct val="100000"/>
              </a:lnSpc>
              <a:spcBef>
                <a:spcPts val="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Traineeships </a:t>
            </a:r>
            <a:r>
              <a:rPr lang="fr" sz="1100" b="0" i="0" u="none" strike="noStrike" cap="none">
                <a:solidFill>
                  <a:schemeClr val="dk1"/>
                </a:solidFill>
                <a:latin typeface="Open Sans"/>
                <a:ea typeface="Open Sans"/>
                <a:cs typeface="Open Sans"/>
                <a:sym typeface="Open Sans"/>
              </a:rPr>
              <a:t>and</a:t>
            </a:r>
            <a:r>
              <a:rPr lang="fr" sz="1100" b="1" i="0" u="none" strike="noStrike" cap="none">
                <a:solidFill>
                  <a:schemeClr val="dk1"/>
                </a:solidFill>
                <a:latin typeface="Open Sans"/>
                <a:ea typeface="Open Sans"/>
                <a:cs typeface="Open Sans"/>
                <a:sym typeface="Open Sans"/>
              </a:rPr>
              <a:t> social enterprises created</a:t>
            </a:r>
            <a:endParaRPr sz="11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1600"/>
              </a:spcBef>
              <a:spcAft>
                <a:spcPts val="1600"/>
              </a:spcAft>
              <a:buClr>
                <a:schemeClr val="dk1"/>
              </a:buClr>
              <a:buSzPts val="1100"/>
              <a:buFont typeface="Arial"/>
              <a:buNone/>
            </a:pPr>
            <a:endParaRPr sz="1100" b="0" i="0" u="none" strike="noStrike" cap="none">
              <a:solidFill>
                <a:schemeClr val="dk1"/>
              </a:solidFill>
              <a:latin typeface="Open Sans"/>
              <a:ea typeface="Open Sans"/>
              <a:cs typeface="Open Sans"/>
              <a:sym typeface="Open Sans"/>
            </a:endParaRPr>
          </a:p>
        </p:txBody>
      </p:sp>
      <p:pic>
        <p:nvPicPr>
          <p:cNvPr id="118" name="Google Shape;118;p18" descr="Bike-Wheel Chandelier @ Forge.jpg"/>
          <p:cNvPicPr preferRelativeResize="0"/>
          <p:nvPr/>
        </p:nvPicPr>
        <p:blipFill rotWithShape="1">
          <a:blip r:embed="rId4">
            <a:alphaModFix/>
          </a:blip>
          <a:srcRect/>
          <a:stretch/>
        </p:blipFill>
        <p:spPr>
          <a:xfrm>
            <a:off x="6165475" y="1215699"/>
            <a:ext cx="2215963" cy="16619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0" y="67235"/>
            <a:ext cx="9144000" cy="963515"/>
          </a:xfrm>
          <a:prstGeom prst="rect">
            <a:avLst/>
          </a:prstGeom>
          <a:noFill/>
          <a:ln>
            <a:noFill/>
          </a:ln>
        </p:spPr>
        <p:txBody>
          <a:bodyPr spcFirstLastPara="1" wrap="square" lIns="91425" tIns="91425" rIns="91425" bIns="91425" anchor="t" anchorCtr="0">
            <a:noAutofit/>
          </a:bodyPr>
          <a:lstStyle/>
          <a:p>
            <a:pPr marL="139700" marR="0" lvl="0" indent="0" algn="ctr" rtl="0">
              <a:lnSpc>
                <a:spcPct val="100000"/>
              </a:lnSpc>
              <a:spcBef>
                <a:spcPts val="1600"/>
              </a:spcBef>
              <a:spcAft>
                <a:spcPts val="0"/>
              </a:spcAft>
              <a:buClr>
                <a:schemeClr val="dk1"/>
              </a:buClr>
              <a:buSzPts val="1400"/>
              <a:buFont typeface="Arial"/>
              <a:buNone/>
            </a:pPr>
            <a:r>
              <a:rPr lang="fr" sz="3000" b="0" i="0" u="none" strike="noStrike" cap="none">
                <a:solidFill>
                  <a:schemeClr val="lt1"/>
                </a:solidFill>
                <a:highlight>
                  <a:srgbClr val="76B729"/>
                </a:highlight>
                <a:latin typeface="Dosis"/>
                <a:ea typeface="Dosis"/>
                <a:cs typeface="Dosis"/>
                <a:sym typeface="Dosis"/>
              </a:rPr>
              <a:t> </a:t>
            </a:r>
            <a:r>
              <a:rPr lang="fr" sz="3000" b="1" i="0" u="none" strike="noStrike" cap="none">
                <a:solidFill>
                  <a:schemeClr val="lt1"/>
                </a:solidFill>
                <a:highlight>
                  <a:srgbClr val="76B729"/>
                </a:highlight>
                <a:latin typeface="Dosis"/>
                <a:ea typeface="Dosis"/>
                <a:cs typeface="Dosis"/>
                <a:sym typeface="Dosis"/>
              </a:rPr>
              <a:t>FOOD SHARING HUB</a:t>
            </a:r>
            <a:r>
              <a:rPr lang="fr" sz="3000" b="0" i="0" u="none" strike="noStrike" cap="none">
                <a:solidFill>
                  <a:schemeClr val="lt1"/>
                </a:solidFill>
                <a:highlight>
                  <a:srgbClr val="76B729"/>
                </a:highlight>
                <a:latin typeface="Dosis"/>
                <a:ea typeface="Dosis"/>
                <a:cs typeface="Dosis"/>
                <a:sym typeface="Dosis"/>
              </a:rPr>
              <a:t> </a:t>
            </a:r>
            <a:r>
              <a:rPr lang="fr" sz="3000" b="0" i="0" u="none" strike="noStrike" cap="none">
                <a:solidFill>
                  <a:schemeClr val="lt1"/>
                </a:solidFill>
                <a:latin typeface="Dosis"/>
                <a:ea typeface="Dosis"/>
                <a:cs typeface="Dosis"/>
                <a:sym typeface="Dosis"/>
              </a:rPr>
              <a:t>.</a:t>
            </a:r>
            <a:br>
              <a:rPr lang="fr" sz="3000" b="0" i="0" u="none" strike="noStrike" cap="none">
                <a:solidFill>
                  <a:schemeClr val="lt1"/>
                </a:solidFill>
                <a:highlight>
                  <a:srgbClr val="76B729"/>
                </a:highlight>
                <a:latin typeface="Dosis"/>
                <a:ea typeface="Dosis"/>
                <a:cs typeface="Dosis"/>
                <a:sym typeface="Dosis"/>
              </a:rPr>
            </a:br>
            <a:endParaRPr sz="1200" b="1" i="0" u="none" strike="noStrike" cap="none">
              <a:solidFill>
                <a:schemeClr val="dk1"/>
              </a:solidFill>
              <a:highlight>
                <a:srgbClr val="76B729"/>
              </a:highlight>
              <a:latin typeface="Tahoma"/>
              <a:ea typeface="Tahoma"/>
              <a:cs typeface="Tahoma"/>
              <a:sym typeface="Tahoma"/>
            </a:endParaRPr>
          </a:p>
        </p:txBody>
      </p:sp>
      <p:sp>
        <p:nvSpPr>
          <p:cNvPr id="105" name="Google Shape;105;p17"/>
          <p:cNvSpPr txBox="1">
            <a:spLocks noGrp="1"/>
          </p:cNvSpPr>
          <p:nvPr>
            <p:ph type="body" idx="1"/>
          </p:nvPr>
        </p:nvSpPr>
        <p:spPr>
          <a:xfrm>
            <a:off x="311700" y="1332300"/>
            <a:ext cx="3227100" cy="24789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chemeClr val="dk2"/>
              </a:buClr>
              <a:buSzPts val="1800"/>
              <a:buFont typeface="Arial"/>
              <a:buNone/>
            </a:pPr>
            <a:r>
              <a:rPr lang="fr" sz="1800" b="1" i="0" u="none" strike="noStrike" cap="none">
                <a:solidFill>
                  <a:srgbClr val="76B729"/>
                </a:solidFill>
                <a:latin typeface="Dosis"/>
                <a:ea typeface="Dosis"/>
                <a:cs typeface="Dosis"/>
                <a:sym typeface="Dosis"/>
              </a:rPr>
              <a:t>A space to ...</a:t>
            </a:r>
            <a:endParaRPr sz="1800" b="1" i="0" u="none" strike="noStrike" cap="none">
              <a:solidFill>
                <a:srgbClr val="76B729"/>
              </a:solidFill>
              <a:latin typeface="Dosis"/>
              <a:ea typeface="Dosis"/>
              <a:cs typeface="Dosis"/>
              <a:sym typeface="Dosis"/>
            </a:endParaRPr>
          </a:p>
          <a:p>
            <a:pPr marL="457200" marR="0" lvl="0" indent="-298450" algn="l" rtl="0">
              <a:lnSpc>
                <a:spcPct val="115000"/>
              </a:lnSpc>
              <a:spcBef>
                <a:spcPts val="160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Distribute surplus food</a:t>
            </a:r>
            <a:r>
              <a:rPr lang="fr" sz="1100" b="0" i="0" u="none" strike="noStrike" cap="none">
                <a:solidFill>
                  <a:schemeClr val="dk1"/>
                </a:solidFill>
                <a:latin typeface="Open Sans"/>
                <a:ea typeface="Open Sans"/>
                <a:cs typeface="Open Sans"/>
                <a:sym typeface="Open Sans"/>
              </a:rPr>
              <a:t> </a:t>
            </a:r>
            <a:endParaRPr sz="1100" b="0" i="0" u="none" strike="noStrike" cap="none">
              <a:solidFill>
                <a:schemeClr val="dk1"/>
              </a:solidFill>
              <a:latin typeface="Open Sans"/>
              <a:ea typeface="Open Sans"/>
              <a:cs typeface="Open Sans"/>
              <a:sym typeface="Open Sans"/>
            </a:endParaRPr>
          </a:p>
          <a:p>
            <a:pPr marL="457200" marR="0" lvl="0" indent="-298450" algn="l"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Facilitate </a:t>
            </a:r>
            <a:r>
              <a:rPr lang="fr" sz="1100" b="1" i="0" u="none" strike="noStrike" cap="none">
                <a:solidFill>
                  <a:schemeClr val="dk1"/>
                </a:solidFill>
                <a:latin typeface="Open Sans"/>
                <a:ea typeface="Open Sans"/>
                <a:cs typeface="Open Sans"/>
                <a:sym typeface="Open Sans"/>
              </a:rPr>
              <a:t>social cohesion</a:t>
            </a:r>
            <a:endParaRPr sz="1100" b="1" i="0" u="none" strike="noStrike" cap="none">
              <a:solidFill>
                <a:schemeClr val="dk1"/>
              </a:solidFill>
              <a:latin typeface="Open Sans"/>
              <a:ea typeface="Open Sans"/>
              <a:cs typeface="Open Sans"/>
              <a:sym typeface="Open Sans"/>
            </a:endParaRPr>
          </a:p>
          <a:p>
            <a:pPr marL="457200" marR="0" lvl="0" indent="-298450" algn="l" rtl="0">
              <a:lnSpc>
                <a:spcPct val="115000"/>
              </a:lnSpc>
              <a:spcBef>
                <a:spcPts val="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Educate</a:t>
            </a:r>
            <a:r>
              <a:rPr lang="fr" sz="1100" b="0" i="0" u="none" strike="noStrike" cap="none">
                <a:solidFill>
                  <a:schemeClr val="dk1"/>
                </a:solidFill>
                <a:latin typeface="Open Sans"/>
                <a:ea typeface="Open Sans"/>
                <a:cs typeface="Open Sans"/>
                <a:sym typeface="Open Sans"/>
              </a:rPr>
              <a:t> </a:t>
            </a:r>
            <a:endParaRPr sz="1100" b="0" i="0" u="none" strike="noStrike" cap="none">
              <a:solidFill>
                <a:schemeClr val="dk1"/>
              </a:solidFill>
              <a:latin typeface="Open Sans"/>
              <a:ea typeface="Open Sans"/>
              <a:cs typeface="Open Sans"/>
              <a:sym typeface="Open Sans"/>
            </a:endParaRPr>
          </a:p>
          <a:p>
            <a:pPr marL="457200" marR="0" lvl="0" indent="-298450" algn="l" rtl="0">
              <a:lnSpc>
                <a:spcPct val="115000"/>
              </a:lnSpc>
              <a:spcBef>
                <a:spcPts val="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Create strategies</a:t>
            </a:r>
            <a:r>
              <a:rPr lang="fr" sz="1100" b="0" i="0" u="none" strike="noStrike" cap="none">
                <a:solidFill>
                  <a:schemeClr val="dk1"/>
                </a:solidFill>
                <a:latin typeface="Open Sans"/>
                <a:ea typeface="Open Sans"/>
                <a:cs typeface="Open Sans"/>
                <a:sym typeface="Open Sans"/>
              </a:rPr>
              <a:t> for waste reduction</a:t>
            </a:r>
            <a:endParaRPr sz="1100" b="0" i="0" u="none" strike="noStrike" cap="none">
              <a:solidFill>
                <a:schemeClr val="dk1"/>
              </a:solidFill>
              <a:latin typeface="Open Sans"/>
              <a:ea typeface="Open Sans"/>
              <a:cs typeface="Open Sans"/>
              <a:sym typeface="Open Sans"/>
            </a:endParaRPr>
          </a:p>
          <a:p>
            <a:pPr marL="457200" marR="0" lvl="0" indent="-298450" algn="l" rtl="0">
              <a:lnSpc>
                <a:spcPct val="115000"/>
              </a:lnSpc>
              <a:spcBef>
                <a:spcPts val="0"/>
              </a:spcBef>
              <a:spcAft>
                <a:spcPts val="0"/>
              </a:spcAft>
              <a:buClr>
                <a:schemeClr val="dk1"/>
              </a:buClr>
              <a:buSzPts val="1100"/>
              <a:buFont typeface="Tahoma"/>
              <a:buChar char="○"/>
            </a:pPr>
            <a:r>
              <a:rPr lang="fr" sz="1100" b="1" i="0" u="none" strike="noStrike" cap="none">
                <a:solidFill>
                  <a:schemeClr val="dk1"/>
                </a:solidFill>
                <a:latin typeface="Open Sans"/>
                <a:ea typeface="Open Sans"/>
                <a:cs typeface="Open Sans"/>
                <a:sym typeface="Open Sans"/>
              </a:rPr>
              <a:t>Redistribute</a:t>
            </a:r>
            <a:r>
              <a:rPr lang="fr" sz="1100" b="0" i="0" u="none" strike="noStrike" cap="none">
                <a:solidFill>
                  <a:schemeClr val="dk1"/>
                </a:solidFill>
                <a:latin typeface="Open Sans"/>
                <a:ea typeface="Open Sans"/>
                <a:cs typeface="Open Sans"/>
                <a:sym typeface="Open Sans"/>
              </a:rPr>
              <a:t> surplus food for </a:t>
            </a:r>
            <a:r>
              <a:rPr lang="fr" sz="1100" b="1" i="0" u="none" strike="noStrike" cap="none">
                <a:solidFill>
                  <a:schemeClr val="dk1"/>
                </a:solidFill>
                <a:latin typeface="Open Sans"/>
                <a:ea typeface="Open Sans"/>
                <a:cs typeface="Open Sans"/>
                <a:sym typeface="Open Sans"/>
              </a:rPr>
              <a:t>pupils </a:t>
            </a:r>
            <a:r>
              <a:rPr lang="fr" sz="1100" b="0" i="0" u="none" strike="noStrike" cap="none">
                <a:solidFill>
                  <a:schemeClr val="dk1"/>
                </a:solidFill>
                <a:latin typeface="Open Sans"/>
                <a:ea typeface="Open Sans"/>
                <a:cs typeface="Open Sans"/>
                <a:sym typeface="Open Sans"/>
              </a:rPr>
              <a:t>and provide an </a:t>
            </a:r>
            <a:r>
              <a:rPr lang="fr" sz="1100" b="1" i="0" u="none" strike="noStrike" cap="none">
                <a:solidFill>
                  <a:schemeClr val="dk1"/>
                </a:solidFill>
                <a:latin typeface="Open Sans"/>
                <a:ea typeface="Open Sans"/>
                <a:cs typeface="Open Sans"/>
                <a:sym typeface="Open Sans"/>
              </a:rPr>
              <a:t>educational programme</a:t>
            </a:r>
            <a:endParaRPr sz="1100" b="1" i="0" u="none" strike="noStrike" cap="none">
              <a:solidFill>
                <a:schemeClr val="dk1"/>
              </a:solidFill>
              <a:latin typeface="Open Sans"/>
              <a:ea typeface="Open Sans"/>
              <a:cs typeface="Open Sans"/>
              <a:sym typeface="Open Sans"/>
            </a:endParaRPr>
          </a:p>
          <a:p>
            <a:pPr marL="0" marR="0" lvl="0" indent="0" algn="just" rtl="0">
              <a:lnSpc>
                <a:spcPct val="115000"/>
              </a:lnSpc>
              <a:spcBef>
                <a:spcPts val="1600"/>
              </a:spcBef>
              <a:spcAft>
                <a:spcPts val="1600"/>
              </a:spcAft>
              <a:buClr>
                <a:schemeClr val="dk2"/>
              </a:buClr>
              <a:buSzPts val="1800"/>
              <a:buFont typeface="Arial"/>
              <a:buNone/>
            </a:pPr>
            <a:endParaRPr sz="1800" b="1" i="0" u="none" strike="noStrike" cap="none">
              <a:solidFill>
                <a:schemeClr val="dk1"/>
              </a:solidFill>
              <a:latin typeface="Amatic SC"/>
              <a:ea typeface="Amatic SC"/>
              <a:cs typeface="Amatic SC"/>
              <a:sym typeface="Amatic SC"/>
            </a:endParaRPr>
          </a:p>
        </p:txBody>
      </p:sp>
      <p:pic>
        <p:nvPicPr>
          <p:cNvPr id="106" name="Google Shape;106;p17" descr="foodsharinglogo.jpg"/>
          <p:cNvPicPr preferRelativeResize="0"/>
          <p:nvPr/>
        </p:nvPicPr>
        <p:blipFill rotWithShape="1">
          <a:blip r:embed="rId3">
            <a:alphaModFix/>
          </a:blip>
          <a:srcRect/>
          <a:stretch/>
        </p:blipFill>
        <p:spPr>
          <a:xfrm>
            <a:off x="198541" y="3348825"/>
            <a:ext cx="2774509" cy="1664700"/>
          </a:xfrm>
          <a:prstGeom prst="rect">
            <a:avLst/>
          </a:prstGeom>
          <a:noFill/>
          <a:ln>
            <a:noFill/>
          </a:ln>
        </p:spPr>
      </p:pic>
      <p:sp>
        <p:nvSpPr>
          <p:cNvPr id="107" name="Google Shape;107;p17"/>
          <p:cNvSpPr txBox="1"/>
          <p:nvPr/>
        </p:nvSpPr>
        <p:spPr>
          <a:xfrm>
            <a:off x="3795875" y="3306775"/>
            <a:ext cx="5153700" cy="2551200"/>
          </a:xfrm>
          <a:prstGeom prst="rect">
            <a:avLst/>
          </a:prstGeom>
          <a:noFill/>
          <a:ln>
            <a:noFill/>
          </a:ln>
        </p:spPr>
        <p:txBody>
          <a:bodyPr spcFirstLastPara="1" wrap="square" lIns="91425" tIns="91425" rIns="91425" bIns="91425" anchor="t" anchorCtr="0">
            <a:noAutofit/>
          </a:bodyPr>
          <a:lstStyle/>
          <a:p>
            <a:pPr marL="457200" marR="0" lvl="0" indent="0" algn="just" rtl="0">
              <a:lnSpc>
                <a:spcPct val="115000"/>
              </a:lnSpc>
              <a:spcBef>
                <a:spcPts val="0"/>
              </a:spcBef>
              <a:spcAft>
                <a:spcPts val="0"/>
              </a:spcAft>
              <a:buClr>
                <a:schemeClr val="dk1"/>
              </a:buClr>
              <a:buSzPts val="1100"/>
              <a:buFont typeface="Arial"/>
              <a:buNone/>
            </a:pPr>
            <a:r>
              <a:rPr lang="fr" sz="1800" b="1" i="0" u="none" strike="noStrike" cap="none">
                <a:solidFill>
                  <a:srgbClr val="76B729"/>
                </a:solidFill>
                <a:latin typeface="Dosis"/>
                <a:ea typeface="Dosis"/>
                <a:cs typeface="Dosis"/>
                <a:sym typeface="Dosis"/>
              </a:rPr>
              <a:t>Quantitative Outcomes</a:t>
            </a:r>
            <a:endParaRPr sz="1800" b="1" i="0" u="none" strike="noStrike" cap="none">
              <a:solidFill>
                <a:srgbClr val="76B729"/>
              </a:solidFill>
              <a:latin typeface="Dosis"/>
              <a:ea typeface="Dosis"/>
              <a:cs typeface="Dosis"/>
              <a:sym typeface="Dosis"/>
            </a:endParaRPr>
          </a:p>
          <a:p>
            <a:pPr marL="457200" marR="0" lvl="0" indent="-298450" algn="just" rtl="0">
              <a:lnSpc>
                <a:spcPct val="115000"/>
              </a:lnSpc>
              <a:spcBef>
                <a:spcPts val="160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Total number of </a:t>
            </a:r>
            <a:r>
              <a:rPr lang="fr" sz="1100" b="1" i="0" u="none" strike="noStrike" cap="none">
                <a:solidFill>
                  <a:schemeClr val="dk1"/>
                </a:solidFill>
                <a:latin typeface="Open Sans"/>
                <a:ea typeface="Open Sans"/>
                <a:cs typeface="Open Sans"/>
                <a:sym typeface="Open Sans"/>
              </a:rPr>
              <a:t>volunteer hours</a:t>
            </a:r>
            <a:r>
              <a:rPr lang="fr" sz="1100" b="0" i="0" u="none" strike="noStrike" cap="none">
                <a:solidFill>
                  <a:schemeClr val="dk1"/>
                </a:solidFill>
                <a:latin typeface="Open Sans"/>
                <a:ea typeface="Open Sans"/>
                <a:cs typeface="Open Sans"/>
                <a:sym typeface="Open Sans"/>
              </a:rPr>
              <a:t> throughout project: 83256</a:t>
            </a:r>
            <a:endParaRPr sz="1100" b="0" i="0" u="none" strike="noStrike" cap="none">
              <a:solidFill>
                <a:schemeClr val="dk1"/>
              </a:solidFill>
              <a:latin typeface="Open Sans"/>
              <a:ea typeface="Open Sans"/>
              <a:cs typeface="Open Sans"/>
              <a:sym typeface="Open Sans"/>
            </a:endParaRPr>
          </a:p>
          <a:p>
            <a:pPr marL="457200" marR="0" lvl="0" indent="-298450" algn="just"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In-kind contribution living wage costs £686,862</a:t>
            </a:r>
            <a:endParaRPr sz="1100" b="0" i="0" u="none" strike="noStrike" cap="none">
              <a:solidFill>
                <a:schemeClr val="dk1"/>
              </a:solidFill>
              <a:latin typeface="Open Sans"/>
              <a:ea typeface="Open Sans"/>
              <a:cs typeface="Open Sans"/>
              <a:sym typeface="Open Sans"/>
            </a:endParaRPr>
          </a:p>
          <a:p>
            <a:pPr marL="457200" marR="0" lvl="0" indent="-298450" algn="just"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Total number of </a:t>
            </a:r>
            <a:r>
              <a:rPr lang="fr" sz="1100" b="1" i="0" u="none" strike="noStrike" cap="none">
                <a:solidFill>
                  <a:schemeClr val="dk1"/>
                </a:solidFill>
                <a:latin typeface="Open Sans"/>
                <a:ea typeface="Open Sans"/>
                <a:cs typeface="Open Sans"/>
                <a:sym typeface="Open Sans"/>
              </a:rPr>
              <a:t>businesses</a:t>
            </a:r>
            <a:r>
              <a:rPr lang="fr" sz="1100" b="0" i="0" u="none" strike="noStrike" cap="none">
                <a:solidFill>
                  <a:schemeClr val="dk1"/>
                </a:solidFill>
                <a:latin typeface="Open Sans"/>
                <a:ea typeface="Open Sans"/>
                <a:cs typeface="Open Sans"/>
                <a:sym typeface="Open Sans"/>
              </a:rPr>
              <a:t> engaged: 29</a:t>
            </a:r>
            <a:endParaRPr sz="1100" b="0" i="0" u="none" strike="noStrike" cap="none">
              <a:solidFill>
                <a:schemeClr val="dk1"/>
              </a:solidFill>
              <a:latin typeface="Open Sans"/>
              <a:ea typeface="Open Sans"/>
              <a:cs typeface="Open Sans"/>
              <a:sym typeface="Open Sans"/>
            </a:endParaRPr>
          </a:p>
          <a:p>
            <a:pPr marL="457200" marR="0" lvl="0" indent="-298450" algn="just"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Total number of </a:t>
            </a:r>
            <a:r>
              <a:rPr lang="fr" sz="1100" b="1" i="0" u="none" strike="noStrike" cap="none">
                <a:solidFill>
                  <a:schemeClr val="dk1"/>
                </a:solidFill>
                <a:latin typeface="Open Sans"/>
                <a:ea typeface="Open Sans"/>
                <a:cs typeface="Open Sans"/>
                <a:sym typeface="Open Sans"/>
              </a:rPr>
              <a:t>people</a:t>
            </a:r>
            <a:r>
              <a:rPr lang="fr" sz="1100" b="0" i="0" u="none" strike="noStrike" cap="none">
                <a:solidFill>
                  <a:schemeClr val="dk1"/>
                </a:solidFill>
                <a:latin typeface="Open Sans"/>
                <a:ea typeface="Open Sans"/>
                <a:cs typeface="Open Sans"/>
                <a:sym typeface="Open Sans"/>
              </a:rPr>
              <a:t> engaged: 25918</a:t>
            </a:r>
            <a:endParaRPr sz="1100" b="0" i="0" u="none" strike="noStrike" cap="none">
              <a:solidFill>
                <a:schemeClr val="dk1"/>
              </a:solidFill>
              <a:latin typeface="Open Sans"/>
              <a:ea typeface="Open Sans"/>
              <a:cs typeface="Open Sans"/>
              <a:sym typeface="Open Sans"/>
            </a:endParaRPr>
          </a:p>
          <a:p>
            <a:pPr marL="457200" marR="0" lvl="0" indent="-298450" algn="just" rtl="0">
              <a:lnSpc>
                <a:spcPct val="115000"/>
              </a:lnSpc>
              <a:spcBef>
                <a:spcPts val="0"/>
              </a:spcBef>
              <a:spcAft>
                <a:spcPts val="0"/>
              </a:spcAft>
              <a:buClr>
                <a:schemeClr val="dk1"/>
              </a:buClr>
              <a:buSzPts val="1100"/>
              <a:buFont typeface="Tahoma"/>
              <a:buChar char="○"/>
            </a:pPr>
            <a:r>
              <a:rPr lang="fr" sz="1100" b="0" i="0" u="none" strike="noStrike" cap="none">
                <a:solidFill>
                  <a:schemeClr val="dk1"/>
                </a:solidFill>
                <a:latin typeface="Open Sans"/>
                <a:ea typeface="Open Sans"/>
                <a:cs typeface="Open Sans"/>
                <a:sym typeface="Open Sans"/>
              </a:rPr>
              <a:t>Total </a:t>
            </a:r>
            <a:r>
              <a:rPr lang="fr" sz="1100" b="1" i="0" u="none" strike="noStrike" cap="none">
                <a:solidFill>
                  <a:schemeClr val="dk1"/>
                </a:solidFill>
                <a:latin typeface="Open Sans"/>
                <a:ea typeface="Open Sans"/>
                <a:cs typeface="Open Sans"/>
                <a:sym typeface="Open Sans"/>
              </a:rPr>
              <a:t>food waste reduction</a:t>
            </a:r>
            <a:r>
              <a:rPr lang="fr" sz="1100" b="0" i="0" u="none" strike="noStrike" cap="none">
                <a:solidFill>
                  <a:schemeClr val="dk1"/>
                </a:solidFill>
                <a:latin typeface="Open Sans"/>
                <a:ea typeface="Open Sans"/>
                <a:cs typeface="Open Sans"/>
                <a:sym typeface="Open Sans"/>
              </a:rPr>
              <a:t> over 3 year project: </a:t>
            </a:r>
            <a:r>
              <a:rPr lang="fr" sz="1100" b="1" i="0" u="none" strike="noStrike" cap="none">
                <a:solidFill>
                  <a:schemeClr val="dk1"/>
                </a:solidFill>
                <a:latin typeface="Open Sans"/>
                <a:ea typeface="Open Sans"/>
                <a:cs typeface="Open Sans"/>
                <a:sym typeface="Open Sans"/>
              </a:rPr>
              <a:t>273.1 tonnes </a:t>
            </a:r>
            <a:endParaRPr sz="11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1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17" descr="DSTeamFoodPrep.jpg"/>
          <p:cNvPicPr preferRelativeResize="0"/>
          <p:nvPr/>
        </p:nvPicPr>
        <p:blipFill rotWithShape="1">
          <a:blip r:embed="rId4">
            <a:alphaModFix/>
          </a:blip>
          <a:srcRect/>
          <a:stretch/>
        </p:blipFill>
        <p:spPr>
          <a:xfrm>
            <a:off x="4741769" y="1163171"/>
            <a:ext cx="2692013" cy="179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8" name="Google Shape;98;p16"/>
          <p:cNvPicPr preferRelativeResize="0"/>
          <p:nvPr/>
        </p:nvPicPr>
        <p:blipFill rotWithShape="1">
          <a:blip r:embed="rId3">
            <a:alphaModFix/>
          </a:blip>
          <a:srcRect/>
          <a:stretch/>
        </p:blipFill>
        <p:spPr>
          <a:xfrm>
            <a:off x="2091018" y="13825"/>
            <a:ext cx="5103158" cy="1296217"/>
          </a:xfrm>
          <a:prstGeom prst="rect">
            <a:avLst/>
          </a:prstGeom>
          <a:noFill/>
          <a:ln>
            <a:noFill/>
          </a:ln>
        </p:spPr>
      </p:pic>
      <p:sp>
        <p:nvSpPr>
          <p:cNvPr id="99" name="Google Shape;99;p16"/>
          <p:cNvSpPr txBox="1"/>
          <p:nvPr/>
        </p:nvSpPr>
        <p:spPr>
          <a:xfrm>
            <a:off x="-255494" y="0"/>
            <a:ext cx="9399494" cy="106904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endParaRPr sz="1800" b="1" i="0" u="none" strike="noStrike" cap="none" dirty="0">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dirty="0">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dirty="0">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endParaRPr sz="1800" b="1" i="0" u="none" strike="noStrike" cap="none" dirty="0">
              <a:solidFill>
                <a:srgbClr val="CC0000"/>
              </a:solidFill>
              <a:latin typeface="Dosis"/>
              <a:ea typeface="Dosis"/>
              <a:cs typeface="Dosis"/>
              <a:sym typeface="Dosis"/>
            </a:endParaRPr>
          </a:p>
          <a:p>
            <a:pPr marL="0" marR="0" lvl="0" indent="0" algn="ctr" rtl="0">
              <a:lnSpc>
                <a:spcPct val="100000"/>
              </a:lnSpc>
              <a:spcBef>
                <a:spcPts val="0"/>
              </a:spcBef>
              <a:spcAft>
                <a:spcPts val="0"/>
              </a:spcAft>
              <a:buClr>
                <a:schemeClr val="dk1"/>
              </a:buClr>
              <a:buSzPts val="5200"/>
              <a:buFont typeface="Arial"/>
              <a:buNone/>
            </a:pPr>
            <a:r>
              <a:rPr lang="en-GB" sz="3600" b="1" dirty="0">
                <a:solidFill>
                  <a:schemeClr val="lt1"/>
                </a:solidFill>
                <a:latin typeface="Dosis"/>
                <a:ea typeface="Dosis"/>
                <a:cs typeface="Dosis"/>
                <a:sym typeface="Dosis"/>
              </a:rPr>
              <a:t>BREAD STREET</a:t>
            </a:r>
            <a:endParaRPr b="1" dirty="0">
              <a:latin typeface="Dosis"/>
              <a:ea typeface="Dosis"/>
              <a:cs typeface="Dosis"/>
              <a:sym typeface="Dosis"/>
            </a:endParaRPr>
          </a:p>
        </p:txBody>
      </p:sp>
      <p:pic>
        <p:nvPicPr>
          <p:cNvPr id="5" name="Picture 4">
            <a:extLst>
              <a:ext uri="{FF2B5EF4-FFF2-40B4-BE49-F238E27FC236}">
                <a16:creationId xmlns:a16="http://schemas.microsoft.com/office/drawing/2014/main" id="{0DD39DEF-2087-4302-8201-D4F1C7A39A10}"/>
              </a:ext>
            </a:extLst>
          </p:cNvPr>
          <p:cNvPicPr>
            <a:picLocks noChangeAspect="1"/>
          </p:cNvPicPr>
          <p:nvPr/>
        </p:nvPicPr>
        <p:blipFill>
          <a:blip r:embed="rId4"/>
          <a:stretch>
            <a:fillRect/>
          </a:stretch>
        </p:blipFill>
        <p:spPr>
          <a:xfrm>
            <a:off x="236887" y="1082866"/>
            <a:ext cx="2742016" cy="2056512"/>
          </a:xfrm>
          <a:prstGeom prst="rect">
            <a:avLst/>
          </a:prstGeom>
        </p:spPr>
      </p:pic>
      <p:pic>
        <p:nvPicPr>
          <p:cNvPr id="7" name="Picture 6">
            <a:extLst>
              <a:ext uri="{FF2B5EF4-FFF2-40B4-BE49-F238E27FC236}">
                <a16:creationId xmlns:a16="http://schemas.microsoft.com/office/drawing/2014/main" id="{20FF1E36-FD18-464D-92E8-CDBD9F267D61}"/>
              </a:ext>
            </a:extLst>
          </p:cNvPr>
          <p:cNvPicPr>
            <a:picLocks noChangeAspect="1"/>
          </p:cNvPicPr>
          <p:nvPr/>
        </p:nvPicPr>
        <p:blipFill>
          <a:blip r:embed="rId5"/>
          <a:stretch>
            <a:fillRect/>
          </a:stretch>
        </p:blipFill>
        <p:spPr>
          <a:xfrm>
            <a:off x="3180101" y="1069041"/>
            <a:ext cx="2742016" cy="2056511"/>
          </a:xfrm>
          <a:prstGeom prst="rect">
            <a:avLst/>
          </a:prstGeom>
        </p:spPr>
      </p:pic>
      <p:pic>
        <p:nvPicPr>
          <p:cNvPr id="9" name="Picture 8">
            <a:extLst>
              <a:ext uri="{FF2B5EF4-FFF2-40B4-BE49-F238E27FC236}">
                <a16:creationId xmlns:a16="http://schemas.microsoft.com/office/drawing/2014/main" id="{F83BD5FF-94EB-40E7-A9E7-E479252D0032}"/>
              </a:ext>
            </a:extLst>
          </p:cNvPr>
          <p:cNvPicPr>
            <a:picLocks noChangeAspect="1"/>
          </p:cNvPicPr>
          <p:nvPr/>
        </p:nvPicPr>
        <p:blipFill>
          <a:blip r:embed="rId6"/>
          <a:stretch>
            <a:fillRect/>
          </a:stretch>
        </p:blipFill>
        <p:spPr>
          <a:xfrm>
            <a:off x="6119518" y="1069041"/>
            <a:ext cx="2742017" cy="2056513"/>
          </a:xfrm>
          <a:prstGeom prst="rect">
            <a:avLst/>
          </a:prstGeom>
        </p:spPr>
      </p:pic>
      <p:sp>
        <p:nvSpPr>
          <p:cNvPr id="10" name="Rectangle 9">
            <a:extLst>
              <a:ext uri="{FF2B5EF4-FFF2-40B4-BE49-F238E27FC236}">
                <a16:creationId xmlns:a16="http://schemas.microsoft.com/office/drawing/2014/main" id="{4029EC1F-04F2-4D1F-9927-F1B830BD04C0}"/>
              </a:ext>
            </a:extLst>
          </p:cNvPr>
          <p:cNvSpPr/>
          <p:nvPr/>
        </p:nvSpPr>
        <p:spPr>
          <a:xfrm>
            <a:off x="236887" y="3918134"/>
            <a:ext cx="3927678" cy="312650"/>
          </a:xfrm>
          <a:prstGeom prst="rect">
            <a:avLst/>
          </a:prstGeom>
        </p:spPr>
        <p:txBody>
          <a:bodyPr wrap="square">
            <a:spAutoFit/>
          </a:bodyPr>
          <a:lstStyle/>
          <a:p>
            <a:pPr>
              <a:lnSpc>
                <a:spcPct val="107000"/>
              </a:lnSpc>
              <a:spcAft>
                <a:spcPts val="800"/>
              </a:spcAft>
            </a:pP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https://www.youtube.com/watch?v=cbKHuCeS3E8</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kitchen with a sink and a window&#10;&#10;Description generated with very high confidence">
            <a:extLst>
              <a:ext uri="{FF2B5EF4-FFF2-40B4-BE49-F238E27FC236}">
                <a16:creationId xmlns:a16="http://schemas.microsoft.com/office/drawing/2014/main" id="{35697802-DD9C-4773-B64E-ADFCB7FCD9ED}"/>
              </a:ext>
            </a:extLst>
          </p:cNvPr>
          <p:cNvPicPr>
            <a:picLocks noChangeAspect="1"/>
          </p:cNvPicPr>
          <p:nvPr/>
        </p:nvPicPr>
        <p:blipFill>
          <a:blip r:embed="rId8"/>
          <a:stretch>
            <a:fillRect/>
          </a:stretch>
        </p:blipFill>
        <p:spPr>
          <a:xfrm>
            <a:off x="6261343" y="3209813"/>
            <a:ext cx="2475850" cy="1856888"/>
          </a:xfrm>
          <a:prstGeom prst="rect">
            <a:avLst/>
          </a:prstGeom>
        </p:spPr>
      </p:pic>
      <p:pic>
        <p:nvPicPr>
          <p:cNvPr id="6" name="Picture 5" descr="A large empty room&#10;&#10;Description generated with very high confidence">
            <a:extLst>
              <a:ext uri="{FF2B5EF4-FFF2-40B4-BE49-F238E27FC236}">
                <a16:creationId xmlns:a16="http://schemas.microsoft.com/office/drawing/2014/main" id="{16F0378B-2ED1-43CE-871A-DD764D3FB32A}"/>
              </a:ext>
            </a:extLst>
          </p:cNvPr>
          <p:cNvPicPr>
            <a:picLocks noChangeAspect="1"/>
          </p:cNvPicPr>
          <p:nvPr/>
        </p:nvPicPr>
        <p:blipFill>
          <a:blip r:embed="rId9"/>
          <a:stretch>
            <a:fillRect/>
          </a:stretch>
        </p:blipFill>
        <p:spPr>
          <a:xfrm>
            <a:off x="4707851" y="3197145"/>
            <a:ext cx="1411667" cy="1882223"/>
          </a:xfrm>
          <a:prstGeom prst="rect">
            <a:avLst/>
          </a:prstGeom>
        </p:spPr>
      </p:pic>
    </p:spTree>
    <p:extLst>
      <p:ext uri="{BB962C8B-B14F-4D97-AF65-F5344CB8AC3E}">
        <p14:creationId xmlns:p14="http://schemas.microsoft.com/office/powerpoint/2010/main" val="291194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endParaRPr sz="3600" b="0" i="0" u="none" strike="noStrike" cap="none">
              <a:solidFill>
                <a:schemeClr val="dk2"/>
              </a:solidFill>
              <a:latin typeface="Amatic SC"/>
              <a:ea typeface="Amatic SC"/>
              <a:cs typeface="Amatic SC"/>
              <a:sym typeface="Amatic SC"/>
            </a:endParaRPr>
          </a:p>
          <a:p>
            <a:pPr marL="0" marR="0" lvl="0" indent="0" algn="ctr" rtl="0">
              <a:lnSpc>
                <a:spcPct val="115000"/>
              </a:lnSpc>
              <a:spcBef>
                <a:spcPts val="1600"/>
              </a:spcBef>
              <a:spcAft>
                <a:spcPts val="0"/>
              </a:spcAft>
              <a:buClr>
                <a:schemeClr val="dk2"/>
              </a:buClr>
              <a:buSzPts val="1800"/>
              <a:buFont typeface="Arial"/>
              <a:buNone/>
            </a:pPr>
            <a:endParaRPr sz="7200" b="0" i="0" u="none" strike="noStrike" cap="none">
              <a:solidFill>
                <a:srgbClr val="434343"/>
              </a:solidFill>
              <a:latin typeface="Amatic SC"/>
              <a:ea typeface="Amatic SC"/>
              <a:cs typeface="Amatic SC"/>
              <a:sym typeface="Amatic SC"/>
            </a:endParaRPr>
          </a:p>
          <a:p>
            <a:pPr marL="0" marR="0" lvl="0" indent="0" algn="ctr" rtl="0">
              <a:lnSpc>
                <a:spcPct val="115000"/>
              </a:lnSpc>
              <a:spcBef>
                <a:spcPts val="1600"/>
              </a:spcBef>
              <a:spcAft>
                <a:spcPts val="1600"/>
              </a:spcAft>
              <a:buClr>
                <a:schemeClr val="dk2"/>
              </a:buClr>
              <a:buSzPts val="1800"/>
              <a:buFont typeface="Arial"/>
              <a:buNone/>
            </a:pPr>
            <a:endParaRPr sz="7200" b="0" i="0" u="none" strike="noStrike" cap="none">
              <a:solidFill>
                <a:srgbClr val="434343"/>
              </a:solidFill>
              <a:latin typeface="Amatic SC"/>
              <a:ea typeface="Amatic SC"/>
              <a:cs typeface="Amatic SC"/>
              <a:sym typeface="Amatic SC"/>
            </a:endParaRPr>
          </a:p>
        </p:txBody>
      </p:sp>
      <p:pic>
        <p:nvPicPr>
          <p:cNvPr id="124" name="Google Shape;124;p19" descr="IMG_5568.JPG"/>
          <p:cNvPicPr preferRelativeResize="0"/>
          <p:nvPr/>
        </p:nvPicPr>
        <p:blipFill rotWithShape="1">
          <a:blip r:embed="rId3">
            <a:alphaModFix/>
          </a:blip>
          <a:srcRect/>
          <a:stretch/>
        </p:blipFill>
        <p:spPr>
          <a:xfrm>
            <a:off x="6290638" y="3230838"/>
            <a:ext cx="2740200" cy="1826800"/>
          </a:xfrm>
          <a:prstGeom prst="rect">
            <a:avLst/>
          </a:prstGeom>
          <a:noFill/>
          <a:ln>
            <a:noFill/>
          </a:ln>
        </p:spPr>
      </p:pic>
      <p:pic>
        <p:nvPicPr>
          <p:cNvPr id="125" name="Google Shape;125;p19" descr="Swapshop.Face.JPG"/>
          <p:cNvPicPr preferRelativeResize="0"/>
          <p:nvPr/>
        </p:nvPicPr>
        <p:blipFill rotWithShape="1">
          <a:blip r:embed="rId4">
            <a:alphaModFix/>
          </a:blip>
          <a:srcRect/>
          <a:stretch/>
        </p:blipFill>
        <p:spPr>
          <a:xfrm>
            <a:off x="3187015" y="3230838"/>
            <a:ext cx="2654866" cy="1777224"/>
          </a:xfrm>
          <a:prstGeom prst="rect">
            <a:avLst/>
          </a:prstGeom>
          <a:noFill/>
          <a:ln>
            <a:noFill/>
          </a:ln>
        </p:spPr>
      </p:pic>
      <p:pic>
        <p:nvPicPr>
          <p:cNvPr id="126" name="Google Shape;126;p19" descr="food prep.jpg"/>
          <p:cNvPicPr preferRelativeResize="0"/>
          <p:nvPr/>
        </p:nvPicPr>
        <p:blipFill rotWithShape="1">
          <a:blip r:embed="rId5">
            <a:alphaModFix/>
          </a:blip>
          <a:srcRect/>
          <a:stretch/>
        </p:blipFill>
        <p:spPr>
          <a:xfrm>
            <a:off x="218105" y="3045504"/>
            <a:ext cx="2633358" cy="1975019"/>
          </a:xfrm>
          <a:prstGeom prst="rect">
            <a:avLst/>
          </a:prstGeom>
          <a:noFill/>
          <a:ln>
            <a:noFill/>
          </a:ln>
        </p:spPr>
      </p:pic>
      <p:pic>
        <p:nvPicPr>
          <p:cNvPr id="127" name="Google Shape;127;p19"/>
          <p:cNvPicPr preferRelativeResize="0"/>
          <p:nvPr/>
        </p:nvPicPr>
        <p:blipFill rotWithShape="1">
          <a:blip r:embed="rId6">
            <a:alphaModFix/>
          </a:blip>
          <a:srcRect/>
          <a:stretch/>
        </p:blipFill>
        <p:spPr>
          <a:xfrm>
            <a:off x="2091018" y="13825"/>
            <a:ext cx="5103158" cy="1296217"/>
          </a:xfrm>
          <a:prstGeom prst="rect">
            <a:avLst/>
          </a:prstGeom>
          <a:noFill/>
          <a:ln>
            <a:noFill/>
          </a:ln>
        </p:spPr>
      </p:pic>
      <p:sp>
        <p:nvSpPr>
          <p:cNvPr id="128" name="Google Shape;128;p19"/>
          <p:cNvSpPr txBox="1"/>
          <p:nvPr/>
        </p:nvSpPr>
        <p:spPr>
          <a:xfrm>
            <a:off x="-255494" y="0"/>
            <a:ext cx="9399494" cy="1069041"/>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endParaRPr sz="1800" b="0" i="0" u="none" strike="noStrike" cap="none">
              <a:solidFill>
                <a:srgbClr val="CC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5200"/>
              <a:buFont typeface="Arial"/>
              <a:buNone/>
            </a:pPr>
            <a:endParaRPr sz="1800" b="0" i="0" u="none" strike="noStrike" cap="none">
              <a:solidFill>
                <a:srgbClr val="CC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5200"/>
              <a:buFont typeface="Arial"/>
              <a:buNone/>
            </a:pPr>
            <a:endParaRPr sz="1800" b="0" i="0" u="none" strike="noStrike" cap="none">
              <a:solidFill>
                <a:srgbClr val="CC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5200"/>
              <a:buFont typeface="Arial"/>
              <a:buNone/>
            </a:pPr>
            <a:endParaRPr sz="1800" b="0" i="0" u="none" strike="noStrike" cap="none">
              <a:solidFill>
                <a:srgbClr val="CC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5200"/>
              <a:buFont typeface="Arial"/>
              <a:buNone/>
            </a:pPr>
            <a:r>
              <a:rPr lang="fr" sz="3600" b="0" i="0" u="none" strike="noStrike" cap="none">
                <a:solidFill>
                  <a:schemeClr val="lt1"/>
                </a:solidFill>
                <a:latin typeface="Dosis"/>
                <a:ea typeface="Dosis"/>
                <a:cs typeface="Dosis"/>
                <a:sym typeface="Dosis"/>
              </a:rPr>
              <a:t>THANKS!</a:t>
            </a:r>
            <a:endParaRPr/>
          </a:p>
        </p:txBody>
      </p:sp>
      <p:pic>
        <p:nvPicPr>
          <p:cNvPr id="129" name="Google Shape;129;p19" descr="14370428_10209565152038201_2422194307928119541_n.jpg"/>
          <p:cNvPicPr preferRelativeResize="0"/>
          <p:nvPr/>
        </p:nvPicPr>
        <p:blipFill rotWithShape="1">
          <a:blip r:embed="rId7">
            <a:alphaModFix/>
          </a:blip>
          <a:srcRect/>
          <a:stretch/>
        </p:blipFill>
        <p:spPr>
          <a:xfrm>
            <a:off x="680368" y="1011588"/>
            <a:ext cx="2369632" cy="1777224"/>
          </a:xfrm>
          <a:prstGeom prst="rect">
            <a:avLst/>
          </a:prstGeom>
          <a:noFill/>
          <a:ln>
            <a:noFill/>
          </a:ln>
        </p:spPr>
      </p:pic>
      <p:pic>
        <p:nvPicPr>
          <p:cNvPr id="130" name="Google Shape;130;p19" descr="14145348_125083907943842_2023713386_n.jpg"/>
          <p:cNvPicPr preferRelativeResize="0"/>
          <p:nvPr/>
        </p:nvPicPr>
        <p:blipFill rotWithShape="1">
          <a:blip r:embed="rId8">
            <a:alphaModFix/>
          </a:blip>
          <a:srcRect/>
          <a:stretch/>
        </p:blipFill>
        <p:spPr>
          <a:xfrm>
            <a:off x="3476153" y="1062150"/>
            <a:ext cx="1983354" cy="1983354"/>
          </a:xfrm>
          <a:prstGeom prst="rect">
            <a:avLst/>
          </a:prstGeom>
          <a:noFill/>
          <a:ln>
            <a:noFill/>
          </a:ln>
        </p:spPr>
      </p:pic>
      <p:pic>
        <p:nvPicPr>
          <p:cNvPr id="131" name="Google Shape;131;p19" descr="Bike-Wheel Candelier @ Forge.jpg"/>
          <p:cNvPicPr preferRelativeResize="0"/>
          <p:nvPr/>
        </p:nvPicPr>
        <p:blipFill rotWithShape="1">
          <a:blip r:embed="rId9">
            <a:alphaModFix/>
          </a:blip>
          <a:srcRect/>
          <a:stretch/>
        </p:blipFill>
        <p:spPr>
          <a:xfrm>
            <a:off x="5997052" y="1009029"/>
            <a:ext cx="2626908" cy="197018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826</Words>
  <Application>Microsoft Office PowerPoint</Application>
  <PresentationFormat>On-screen Show (16:9)</PresentationFormat>
  <Paragraphs>114</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Tahoma</vt:lpstr>
      <vt:lpstr>Dosis SemiBold</vt:lpstr>
      <vt:lpstr>Dosis</vt:lpstr>
      <vt:lpstr>Calibri</vt:lpstr>
      <vt:lpstr>Amatic SC</vt:lpstr>
      <vt:lpstr>Times New Roman</vt:lpstr>
      <vt:lpstr>Courier New</vt:lpstr>
      <vt:lpstr>Arial</vt:lpstr>
      <vt:lpstr>Open Sans</vt:lpstr>
      <vt:lpstr>Simple Light</vt:lpstr>
      <vt:lpstr>PowerPoint Presentation</vt:lpstr>
      <vt:lpstr>      INTRODUCTION </vt:lpstr>
      <vt:lpstr>for a Zero Waste Town in the centre of Edinburgh  </vt:lpstr>
      <vt:lpstr>PowerPoint Presentation</vt:lpstr>
      <vt:lpstr> MATERIAL MATTERS  Workshop Programme</vt:lpstr>
      <vt:lpstr> FOOD SHARING HUB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Joaquín Martínez García</dc:creator>
  <cp:lastModifiedBy>Joaquín Martínez García</cp:lastModifiedBy>
  <cp:revision>7</cp:revision>
  <dcterms:modified xsi:type="dcterms:W3CDTF">2018-07-18T08:22:04Z</dcterms:modified>
</cp:coreProperties>
</file>