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8" r:id="rId5"/>
    <p:sldId id="259" r:id="rId6"/>
    <p:sldId id="260" r:id="rId7"/>
    <p:sldId id="261" r:id="rId8"/>
    <p:sldId id="262" r:id="rId9"/>
    <p:sldId id="263" r:id="rId10"/>
    <p:sldId id="264" r:id="rId11"/>
    <p:sldId id="268" r:id="rId12"/>
    <p:sldId id="265" r:id="rId13"/>
    <p:sldId id="25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48"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29D71A-BCB4-4869-879F-48A62DF2F77E}" type="datetimeFigureOut">
              <a:rPr lang="en-GB" smtClean="0"/>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92669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29D71A-BCB4-4869-879F-48A62DF2F77E}" type="datetimeFigureOut">
              <a:rPr lang="en-GB" smtClean="0"/>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0333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29D71A-BCB4-4869-879F-48A62DF2F77E}" type="datetimeFigureOut">
              <a:rPr lang="en-GB" smtClean="0"/>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53164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29D71A-BCB4-4869-879F-48A62DF2F77E}" type="datetimeFigureOut">
              <a:rPr lang="en-GB" smtClean="0"/>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207003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29D71A-BCB4-4869-879F-48A62DF2F77E}" type="datetimeFigureOut">
              <a:rPr lang="en-GB" smtClean="0"/>
              <a:t>17/07/2018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62789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29D71A-BCB4-4869-879F-48A62DF2F77E}" type="datetimeFigureOut">
              <a:rPr lang="en-GB" smtClean="0"/>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71671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29D71A-BCB4-4869-879F-48A62DF2F77E}" type="datetimeFigureOut">
              <a:rPr lang="en-GB" smtClean="0"/>
              <a:t>17/07/2018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327896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29D71A-BCB4-4869-879F-48A62DF2F77E}" type="datetimeFigureOut">
              <a:rPr lang="en-GB" smtClean="0"/>
              <a:t>17/07/2018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2728214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9D71A-BCB4-4869-879F-48A62DF2F77E}" type="datetimeFigureOut">
              <a:rPr lang="en-GB" smtClean="0"/>
              <a:t>17/07/2018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35010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29D71A-BCB4-4869-879F-48A62DF2F77E}" type="datetimeFigureOut">
              <a:rPr lang="en-GB" smtClean="0"/>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214844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29D71A-BCB4-4869-879F-48A62DF2F77E}" type="datetimeFigureOut">
              <a:rPr lang="en-GB" smtClean="0"/>
              <a:t>17/07/2018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6B56A1-CB9D-43A6-BE93-AF44CAC93750}" type="slidenum">
              <a:rPr lang="en-GB" smtClean="0"/>
              <a:t>‹#›</a:t>
            </a:fld>
            <a:endParaRPr lang="en-GB"/>
          </a:p>
        </p:txBody>
      </p:sp>
    </p:spTree>
    <p:extLst>
      <p:ext uri="{BB962C8B-B14F-4D97-AF65-F5344CB8AC3E}">
        <p14:creationId xmlns:p14="http://schemas.microsoft.com/office/powerpoint/2010/main" val="1978510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9D71A-BCB4-4869-879F-48A62DF2F77E}" type="datetimeFigureOut">
              <a:rPr lang="en-GB" smtClean="0"/>
              <a:t>17/07/2018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56A1-CB9D-43A6-BE93-AF44CAC93750}" type="slidenum">
              <a:rPr lang="en-GB" smtClean="0"/>
              <a:t>‹#›</a:t>
            </a:fld>
            <a:endParaRPr lang="en-GB"/>
          </a:p>
        </p:txBody>
      </p:sp>
    </p:spTree>
    <p:extLst>
      <p:ext uri="{BB962C8B-B14F-4D97-AF65-F5344CB8AC3E}">
        <p14:creationId xmlns:p14="http://schemas.microsoft.com/office/powerpoint/2010/main" val="288151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564904"/>
            <a:ext cx="7772400" cy="1470025"/>
          </a:xfrm>
        </p:spPr>
        <p:txBody>
          <a:bodyPr/>
          <a:lstStyle/>
          <a:p>
            <a:r>
              <a:rPr lang="en-GB" b="1" dirty="0" smtClean="0">
                <a:latin typeface="GeogrotesqueStencil B Sb" pitchFamily="50" charset="0"/>
              </a:rPr>
              <a:t>Edinburgh University </a:t>
            </a:r>
            <a:endParaRPr lang="en-GB" b="1" dirty="0">
              <a:latin typeface="GeogrotesqueStencil B Sb" pitchFamily="50" charset="0"/>
            </a:endParaRPr>
          </a:p>
        </p:txBody>
      </p:sp>
      <p:sp>
        <p:nvSpPr>
          <p:cNvPr id="3" name="Subtitle 2"/>
          <p:cNvSpPr>
            <a:spLocks noGrp="1"/>
          </p:cNvSpPr>
          <p:nvPr>
            <p:ph type="subTitle" idx="1"/>
          </p:nvPr>
        </p:nvSpPr>
        <p:spPr>
          <a:xfrm>
            <a:off x="1393126" y="4725144"/>
            <a:ext cx="6400800" cy="1320552"/>
          </a:xfrm>
        </p:spPr>
        <p:txBody>
          <a:bodyPr/>
          <a:lstStyle/>
          <a:p>
            <a:r>
              <a:rPr lang="en-GB" dirty="0" smtClean="0"/>
              <a:t>Resource Efficiency Workshop </a:t>
            </a:r>
          </a:p>
          <a:p>
            <a:r>
              <a:rPr lang="en-GB" dirty="0" smtClean="0"/>
              <a:t>18.07.18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9926" y="692696"/>
            <a:ext cx="4267200" cy="1409700"/>
          </a:xfrm>
          <a:prstGeom prst="rect">
            <a:avLst/>
          </a:prstGeom>
        </p:spPr>
      </p:pic>
    </p:spTree>
    <p:extLst>
      <p:ext uri="{BB962C8B-B14F-4D97-AF65-F5344CB8AC3E}">
        <p14:creationId xmlns:p14="http://schemas.microsoft.com/office/powerpoint/2010/main" val="2759500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GeogrotesqueStencil B Sb" pitchFamily="50" charset="0"/>
              </a:rPr>
              <a:t>Edinburgh University Partnership </a:t>
            </a:r>
            <a:endParaRPr lang="en-GB" b="1" dirty="0">
              <a:latin typeface="GeogrotesqueStencil B Sb" pitchFamily="50" charset="0"/>
            </a:endParaRPr>
          </a:p>
        </p:txBody>
      </p:sp>
      <p:sp>
        <p:nvSpPr>
          <p:cNvPr id="3" name="Content Placeholder 2"/>
          <p:cNvSpPr>
            <a:spLocks noGrp="1"/>
          </p:cNvSpPr>
          <p:nvPr>
            <p:ph idx="1"/>
          </p:nvPr>
        </p:nvSpPr>
        <p:spPr>
          <a:xfrm>
            <a:off x="457200" y="1340768"/>
            <a:ext cx="8229600" cy="5400600"/>
          </a:xfrm>
        </p:spPr>
        <p:txBody>
          <a:bodyPr>
            <a:normAutofit fontScale="85000" lnSpcReduction="20000"/>
          </a:bodyPr>
          <a:lstStyle/>
          <a:p>
            <a:r>
              <a:rPr lang="en-GB" dirty="0">
                <a:solidFill>
                  <a:srgbClr val="222222"/>
                </a:solidFill>
                <a:latin typeface="arial"/>
              </a:rPr>
              <a:t>P</a:t>
            </a:r>
            <a:r>
              <a:rPr lang="en-GB" dirty="0" smtClean="0">
                <a:solidFill>
                  <a:srgbClr val="222222"/>
                </a:solidFill>
                <a:latin typeface="arial"/>
              </a:rPr>
              <a:t>artners </a:t>
            </a:r>
            <a:r>
              <a:rPr lang="en-GB" dirty="0">
                <a:solidFill>
                  <a:srgbClr val="222222"/>
                </a:solidFill>
                <a:latin typeface="arial"/>
              </a:rPr>
              <a:t>since February 2015</a:t>
            </a:r>
          </a:p>
          <a:p>
            <a:pPr>
              <a:buFont typeface="Arial"/>
              <a:buChar char="•"/>
            </a:pPr>
            <a:r>
              <a:rPr lang="en-GB" dirty="0">
                <a:solidFill>
                  <a:srgbClr val="222222"/>
                </a:solidFill>
                <a:latin typeface="arial"/>
              </a:rPr>
              <a:t>We </a:t>
            </a:r>
            <a:r>
              <a:rPr lang="en-GB" dirty="0" smtClean="0">
                <a:solidFill>
                  <a:srgbClr val="222222"/>
                </a:solidFill>
                <a:latin typeface="arial"/>
              </a:rPr>
              <a:t>take </a:t>
            </a:r>
            <a:r>
              <a:rPr lang="en-GB" dirty="0">
                <a:solidFill>
                  <a:srgbClr val="222222"/>
                </a:solidFill>
                <a:latin typeface="arial"/>
              </a:rPr>
              <a:t>pcs and peripherals between 3-6 years of age. </a:t>
            </a:r>
          </a:p>
          <a:p>
            <a:pPr>
              <a:buFont typeface="Arial"/>
              <a:buChar char="•"/>
            </a:pPr>
            <a:r>
              <a:rPr lang="en-GB" dirty="0">
                <a:solidFill>
                  <a:srgbClr val="222222"/>
                </a:solidFill>
                <a:latin typeface="arial"/>
              </a:rPr>
              <a:t>2015: 881 items with estimated generated revenue of £10k</a:t>
            </a:r>
          </a:p>
          <a:p>
            <a:pPr>
              <a:buFont typeface="Arial"/>
              <a:buChar char="•"/>
            </a:pPr>
            <a:r>
              <a:rPr lang="en-GB" dirty="0">
                <a:solidFill>
                  <a:srgbClr val="222222"/>
                </a:solidFill>
                <a:latin typeface="arial"/>
              </a:rPr>
              <a:t>2016: 714 items with estimated generated revenue of £8k</a:t>
            </a:r>
          </a:p>
          <a:p>
            <a:pPr>
              <a:buFont typeface="Arial"/>
              <a:buChar char="•"/>
            </a:pPr>
            <a:r>
              <a:rPr lang="en-GB" dirty="0">
                <a:solidFill>
                  <a:srgbClr val="222222"/>
                </a:solidFill>
                <a:latin typeface="arial"/>
              </a:rPr>
              <a:t>2017: 1913 items with estimated generated revenue of £22k</a:t>
            </a:r>
          </a:p>
          <a:p>
            <a:pPr>
              <a:buFont typeface="Arial"/>
              <a:buChar char="•"/>
            </a:pPr>
            <a:r>
              <a:rPr lang="en-GB" dirty="0">
                <a:solidFill>
                  <a:srgbClr val="222222"/>
                </a:solidFill>
                <a:latin typeface="arial"/>
              </a:rPr>
              <a:t>2018: 407 items with estimated generated revenue of £</a:t>
            </a:r>
            <a:r>
              <a:rPr lang="en-GB" dirty="0" smtClean="0">
                <a:solidFill>
                  <a:srgbClr val="222222"/>
                </a:solidFill>
                <a:latin typeface="arial"/>
              </a:rPr>
              <a:t>5k</a:t>
            </a:r>
            <a:endParaRPr lang="en-GB" dirty="0">
              <a:solidFill>
                <a:srgbClr val="222222"/>
              </a:solidFill>
              <a:latin typeface="arial"/>
            </a:endParaRPr>
          </a:p>
          <a:p>
            <a:pPr>
              <a:buFont typeface="Arial"/>
              <a:buChar char="•"/>
            </a:pPr>
            <a:r>
              <a:rPr lang="en-GB" dirty="0">
                <a:solidFill>
                  <a:srgbClr val="222222"/>
                </a:solidFill>
                <a:latin typeface="arial"/>
              </a:rPr>
              <a:t>The revenue has allowed </a:t>
            </a:r>
            <a:r>
              <a:rPr lang="en-GB" dirty="0" smtClean="0">
                <a:solidFill>
                  <a:srgbClr val="222222"/>
                </a:solidFill>
                <a:latin typeface="arial"/>
              </a:rPr>
              <a:t>us </a:t>
            </a:r>
            <a:r>
              <a:rPr lang="en-GB" dirty="0">
                <a:solidFill>
                  <a:srgbClr val="222222"/>
                </a:solidFill>
                <a:latin typeface="arial"/>
              </a:rPr>
              <a:t>to employ a second IT repair apprentice as well as fund other projects such us the "Laptops for Refugees" scheme </a:t>
            </a:r>
          </a:p>
          <a:p>
            <a:endParaRPr lang="en-GB" dirty="0"/>
          </a:p>
        </p:txBody>
      </p:sp>
    </p:spTree>
    <p:extLst>
      <p:ext uri="{BB962C8B-B14F-4D97-AF65-F5344CB8AC3E}">
        <p14:creationId xmlns:p14="http://schemas.microsoft.com/office/powerpoint/2010/main" val="313563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256584"/>
          </a:xfrm>
        </p:spPr>
        <p:txBody>
          <a:bodyPr>
            <a:normAutofit fontScale="77500" lnSpcReduction="20000"/>
          </a:bodyPr>
          <a:lstStyle/>
          <a:p>
            <a:pPr lvl="0">
              <a:buFont typeface="Arial"/>
              <a:buChar char="•"/>
            </a:pPr>
            <a:r>
              <a:rPr lang="en-GB" sz="3600" dirty="0">
                <a:solidFill>
                  <a:srgbClr val="222222"/>
                </a:solidFill>
                <a:latin typeface="arial"/>
              </a:rPr>
              <a:t>Also provided training in IT repair to  12 volunteers. Approximately 80% of the donated items have been reused and the rest responsibly recycled</a:t>
            </a:r>
          </a:p>
          <a:p>
            <a:pPr lvl="0">
              <a:buFont typeface="Arial"/>
              <a:buChar char="•"/>
            </a:pPr>
            <a:r>
              <a:rPr lang="en-GB" sz="3600" dirty="0">
                <a:solidFill>
                  <a:srgbClr val="222222"/>
                </a:solidFill>
                <a:latin typeface="arial"/>
              </a:rPr>
              <a:t>Equipment comes to us with no Hard Disk Drive to ensure maximum data security</a:t>
            </a:r>
          </a:p>
          <a:p>
            <a:pPr lvl="0">
              <a:buFont typeface="Arial"/>
              <a:buChar char="•"/>
            </a:pPr>
            <a:r>
              <a:rPr lang="en-GB" sz="3600" dirty="0">
                <a:solidFill>
                  <a:srgbClr val="222222"/>
                </a:solidFill>
                <a:latin typeface="arial"/>
              </a:rPr>
              <a:t>We collect for free and all the refurbishment process happens in the Edinburgh </a:t>
            </a:r>
            <a:r>
              <a:rPr lang="en-GB" sz="3600" dirty="0" err="1">
                <a:solidFill>
                  <a:srgbClr val="222222"/>
                </a:solidFill>
                <a:latin typeface="arial"/>
              </a:rPr>
              <a:t>Remakery</a:t>
            </a:r>
            <a:endParaRPr lang="en-GB" sz="3600" dirty="0">
              <a:solidFill>
                <a:srgbClr val="222222"/>
              </a:solidFill>
              <a:latin typeface="arial"/>
            </a:endParaRPr>
          </a:p>
          <a:p>
            <a:pPr lvl="0">
              <a:buFont typeface="Arial"/>
              <a:buChar char="•"/>
            </a:pPr>
            <a:r>
              <a:rPr lang="en-GB" sz="3600" dirty="0">
                <a:solidFill>
                  <a:srgbClr val="222222"/>
                </a:solidFill>
                <a:latin typeface="arial"/>
              </a:rPr>
              <a:t>We sell them locally but also UK wide and overseas. </a:t>
            </a:r>
          </a:p>
          <a:p>
            <a:pPr lvl="0">
              <a:buFont typeface="Arial"/>
              <a:buChar char="•"/>
            </a:pPr>
            <a:r>
              <a:rPr lang="en-GB" sz="3600" dirty="0">
                <a:solidFill>
                  <a:srgbClr val="222222"/>
                </a:solidFill>
                <a:latin typeface="arial"/>
              </a:rPr>
              <a:t>We are working on new partnerships and projects with EU to distribute units locally for free to those most in </a:t>
            </a:r>
            <a:r>
              <a:rPr lang="en-GB" sz="3600" dirty="0" smtClean="0">
                <a:solidFill>
                  <a:srgbClr val="222222"/>
                </a:solidFill>
                <a:latin typeface="arial"/>
              </a:rPr>
              <a:t>need</a:t>
            </a:r>
            <a:endParaRPr lang="en-GB" sz="3600" dirty="0">
              <a:solidFill>
                <a:srgbClr val="222222"/>
              </a:solidFill>
              <a:latin typeface="arial"/>
            </a:endParaRPr>
          </a:p>
        </p:txBody>
      </p:sp>
    </p:spTree>
    <p:extLst>
      <p:ext uri="{BB962C8B-B14F-4D97-AF65-F5344CB8AC3E}">
        <p14:creationId xmlns:p14="http://schemas.microsoft.com/office/powerpoint/2010/main" val="238436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GeogrotesqueStencil B Sb" pitchFamily="50" charset="0"/>
              </a:rPr>
              <a:t>Future Plans </a:t>
            </a:r>
            <a:endParaRPr lang="en-GB" dirty="0">
              <a:latin typeface="GeogrotesqueStencil B Sb" pitchFamily="50" charset="0"/>
            </a:endParaRPr>
          </a:p>
        </p:txBody>
      </p:sp>
      <p:sp>
        <p:nvSpPr>
          <p:cNvPr id="3" name="Content Placeholder 2"/>
          <p:cNvSpPr>
            <a:spLocks noGrp="1"/>
          </p:cNvSpPr>
          <p:nvPr>
            <p:ph idx="1"/>
          </p:nvPr>
        </p:nvSpPr>
        <p:spPr/>
        <p:txBody>
          <a:bodyPr>
            <a:normAutofit fontScale="85000" lnSpcReduction="20000"/>
          </a:bodyPr>
          <a:lstStyle/>
          <a:p>
            <a:r>
              <a:rPr lang="en-GB" dirty="0" smtClean="0"/>
              <a:t>To create greater training and employment opportunities for those furthest from the labour market through partnership working and new trading opportunities </a:t>
            </a:r>
          </a:p>
          <a:p>
            <a:r>
              <a:rPr lang="en-GB" dirty="0" smtClean="0"/>
              <a:t>To increase trading activity for Edinburgh </a:t>
            </a:r>
            <a:r>
              <a:rPr lang="en-GB" dirty="0" err="1" smtClean="0"/>
              <a:t>Remakery</a:t>
            </a:r>
            <a:r>
              <a:rPr lang="en-GB" dirty="0" smtClean="0"/>
              <a:t> as the go to for all things repair and reuse including more services at commercial and corporate level across public and private sectors </a:t>
            </a:r>
          </a:p>
          <a:p>
            <a:r>
              <a:rPr lang="en-GB" dirty="0" smtClean="0"/>
              <a:t>To increase engagement across Edinburgh concentrating on ensuring those who are most marginalised are able to benefit from repair and reuse training and services</a:t>
            </a:r>
          </a:p>
          <a:p>
            <a:endParaRPr lang="en-GB" dirty="0"/>
          </a:p>
        </p:txBody>
      </p:sp>
    </p:spTree>
    <p:extLst>
      <p:ext uri="{BB962C8B-B14F-4D97-AF65-F5344CB8AC3E}">
        <p14:creationId xmlns:p14="http://schemas.microsoft.com/office/powerpoint/2010/main" val="3147328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48680"/>
            <a:ext cx="8229600" cy="5577483"/>
          </a:xfrm>
        </p:spPr>
        <p:txBody>
          <a:bodyPr/>
          <a:lstStyle/>
          <a:p>
            <a:pPr marL="0" indent="0" algn="ctr">
              <a:buNone/>
            </a:pPr>
            <a:endParaRPr lang="en-GB" dirty="0" smtClean="0"/>
          </a:p>
          <a:p>
            <a:pPr marL="0" indent="0" algn="ctr">
              <a:buNone/>
            </a:pPr>
            <a:r>
              <a:rPr lang="en-GB" dirty="0" smtClean="0"/>
              <a:t>“It is the right time to turn the environmental problem into the urgently required socio-economic solution. </a:t>
            </a:r>
          </a:p>
          <a:p>
            <a:pPr marL="0" indent="0" algn="ctr">
              <a:buNone/>
            </a:pPr>
            <a:endParaRPr lang="en-GB" dirty="0" smtClean="0"/>
          </a:p>
          <a:p>
            <a:pPr marL="0" indent="0" algn="ctr">
              <a:buNone/>
            </a:pPr>
            <a:r>
              <a:rPr lang="en-GB" dirty="0" smtClean="0"/>
              <a:t>We will only succeed if we all work together: </a:t>
            </a:r>
          </a:p>
          <a:p>
            <a:pPr marL="0" indent="0" algn="ctr">
              <a:buNone/>
            </a:pPr>
            <a:r>
              <a:rPr lang="en-GB" dirty="0" smtClean="0"/>
              <a:t>Business, Government, and Society.”</a:t>
            </a:r>
          </a:p>
          <a:p>
            <a:pPr marL="0" indent="0" algn="ctr">
              <a:buNone/>
            </a:pPr>
            <a:endParaRPr lang="en-GB" dirty="0"/>
          </a:p>
          <a:p>
            <a:pPr marL="0" indent="0">
              <a:buNone/>
            </a:pPr>
            <a:endParaRPr lang="en-GB" sz="1800" dirty="0" smtClean="0"/>
          </a:p>
          <a:p>
            <a:pPr marL="0" indent="0">
              <a:buNone/>
            </a:pPr>
            <a:endParaRPr lang="en-GB" sz="1800" dirty="0"/>
          </a:p>
          <a:p>
            <a:pPr marL="0" indent="0">
              <a:buNone/>
            </a:pPr>
            <a:r>
              <a:rPr lang="en-GB" sz="1800" dirty="0" err="1" smtClean="0"/>
              <a:t>Dr.</a:t>
            </a:r>
            <a:r>
              <a:rPr lang="en-GB" sz="1800" dirty="0" smtClean="0"/>
              <a:t> </a:t>
            </a:r>
            <a:r>
              <a:rPr lang="en-GB" sz="1800" dirty="0" err="1" smtClean="0"/>
              <a:t>Carlita</a:t>
            </a:r>
            <a:r>
              <a:rPr lang="en-GB" sz="1800" dirty="0" smtClean="0"/>
              <a:t> Perez, Ellen MacArthur Foundation Summit 2018</a:t>
            </a:r>
            <a:endParaRPr lang="en-GB" sz="1800" dirty="0"/>
          </a:p>
        </p:txBody>
      </p:sp>
    </p:spTree>
    <p:extLst>
      <p:ext uri="{BB962C8B-B14F-4D97-AF65-F5344CB8AC3E}">
        <p14:creationId xmlns:p14="http://schemas.microsoft.com/office/powerpoint/2010/main" val="860615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dirty="0" smtClean="0">
                <a:latin typeface="GeogrotesqueStencil B Sb" pitchFamily="50" charset="0"/>
              </a:rPr>
              <a:t>About Edinburgh </a:t>
            </a:r>
            <a:r>
              <a:rPr lang="en-GB" dirty="0" err="1" smtClean="0">
                <a:latin typeface="GeogrotesqueStencil B Sb" pitchFamily="50" charset="0"/>
              </a:rPr>
              <a:t>Remakery</a:t>
            </a:r>
            <a:r>
              <a:rPr lang="en-GB" dirty="0" smtClean="0">
                <a:latin typeface="GeogrotesqueStencil B Sb" pitchFamily="50" charset="0"/>
              </a:rPr>
              <a:t> </a:t>
            </a:r>
            <a:endParaRPr lang="en-GB" dirty="0">
              <a:latin typeface="GeogrotesqueStencil B Sb" pitchFamily="50" charset="0"/>
            </a:endParaRPr>
          </a:p>
        </p:txBody>
      </p:sp>
      <p:sp>
        <p:nvSpPr>
          <p:cNvPr id="3" name="Content Placeholder 2"/>
          <p:cNvSpPr>
            <a:spLocks noGrp="1"/>
          </p:cNvSpPr>
          <p:nvPr>
            <p:ph idx="1"/>
          </p:nvPr>
        </p:nvSpPr>
        <p:spPr>
          <a:xfrm>
            <a:off x="457200" y="1484784"/>
            <a:ext cx="8229600" cy="4968552"/>
          </a:xfrm>
        </p:spPr>
        <p:txBody>
          <a:bodyPr>
            <a:normAutofit fontScale="92500" lnSpcReduction="10000"/>
          </a:bodyPr>
          <a:lstStyle/>
          <a:p>
            <a:r>
              <a:rPr lang="en-GB" dirty="0" smtClean="0"/>
              <a:t>Launched in 2011 as Remade in Edinburgh </a:t>
            </a:r>
          </a:p>
          <a:p>
            <a:r>
              <a:rPr lang="en-GB" dirty="0" smtClean="0"/>
              <a:t>Key charitable aims to reduce waste through repair and reuse services and education, and to support most vulnerable in our communities through redistribution </a:t>
            </a:r>
          </a:p>
          <a:p>
            <a:r>
              <a:rPr lang="en-GB" dirty="0" smtClean="0"/>
              <a:t>Edinburgh </a:t>
            </a:r>
            <a:r>
              <a:rPr lang="en-GB" dirty="0" err="1" smtClean="0"/>
              <a:t>Remakery</a:t>
            </a:r>
            <a:r>
              <a:rPr lang="en-GB" dirty="0" smtClean="0"/>
              <a:t> opened in 2016 as a repair and reuse hub for Leith and Edinburgh </a:t>
            </a:r>
          </a:p>
          <a:p>
            <a:r>
              <a:rPr lang="en-GB" dirty="0" smtClean="0"/>
              <a:t>Houses our retail social enterprise activities including IT and electronics sales and repair, furniture sales and repair and workshops and events </a:t>
            </a:r>
          </a:p>
          <a:p>
            <a:endParaRPr lang="en-GB" dirty="0" smtClean="0"/>
          </a:p>
        </p:txBody>
      </p:sp>
    </p:spTree>
    <p:extLst>
      <p:ext uri="{BB962C8B-B14F-4D97-AF65-F5344CB8AC3E}">
        <p14:creationId xmlns:p14="http://schemas.microsoft.com/office/powerpoint/2010/main" val="304264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r>
              <a:rPr lang="en-GB" dirty="0" smtClean="0"/>
              <a:t>Part of Zero Waste Leith, a Zero Waste Scotland Zero waste town initiative delivering free repair surgeries in house and on an outreach basis to community groups </a:t>
            </a:r>
          </a:p>
          <a:p>
            <a:r>
              <a:rPr lang="en-GB" dirty="0" smtClean="0"/>
              <a:t>Key partnerships with Edinburgh University for computer reuse, CHAI and City of Edinburgh Council for furniture reuse, and community groups and charities for training and employability opportunities </a:t>
            </a:r>
          </a:p>
          <a:p>
            <a:r>
              <a:rPr lang="en-GB" dirty="0" smtClean="0"/>
              <a:t>We want to revive a culture of repair and reuse across Edinburgh and contribute to waste reduction significantly through repair, reuse and redistribution </a:t>
            </a:r>
            <a:endParaRPr lang="en-GB" dirty="0"/>
          </a:p>
        </p:txBody>
      </p:sp>
    </p:spTree>
    <p:extLst>
      <p:ext uri="{BB962C8B-B14F-4D97-AF65-F5344CB8AC3E}">
        <p14:creationId xmlns:p14="http://schemas.microsoft.com/office/powerpoint/2010/main" val="427064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224136"/>
          </a:xfrm>
        </p:spPr>
        <p:txBody>
          <a:bodyPr>
            <a:normAutofit/>
          </a:bodyPr>
          <a:lstStyle/>
          <a:p>
            <a:r>
              <a:rPr lang="en-GB" b="1" dirty="0" smtClean="0">
                <a:latin typeface="GeogrotesqueStencil B Sb" pitchFamily="50" charset="0"/>
              </a:rPr>
              <a:t>Highlights from last year </a:t>
            </a:r>
            <a:endParaRPr lang="en-GB" b="1" dirty="0">
              <a:latin typeface="GeogrotesqueStencil B Sb" pitchFamily="50" charset="0"/>
            </a:endParaRPr>
          </a:p>
        </p:txBody>
      </p:sp>
      <p:sp>
        <p:nvSpPr>
          <p:cNvPr id="3" name="Content Placeholder 2"/>
          <p:cNvSpPr>
            <a:spLocks noGrp="1"/>
          </p:cNvSpPr>
          <p:nvPr>
            <p:ph idx="1"/>
          </p:nvPr>
        </p:nvSpPr>
        <p:spPr>
          <a:xfrm>
            <a:off x="457200" y="2420888"/>
            <a:ext cx="8229600" cy="3705275"/>
          </a:xfrm>
        </p:spPr>
        <p:txBody>
          <a:bodyPr/>
          <a:lstStyle/>
          <a:p>
            <a:pPr marL="0" indent="0" algn="ctr">
              <a:buNone/>
            </a:pPr>
            <a:r>
              <a:rPr lang="en-GB" dirty="0" smtClean="0"/>
              <a:t>We engaged a total of </a:t>
            </a:r>
            <a:r>
              <a:rPr lang="en-GB" b="1" dirty="0" smtClean="0">
                <a:latin typeface="GeogrotesqueStencil B Sb" pitchFamily="50" charset="0"/>
              </a:rPr>
              <a:t>41,475</a:t>
            </a:r>
            <a:r>
              <a:rPr lang="en-GB" dirty="0" smtClean="0">
                <a:latin typeface="GeogrotesqueStencil B Sb" pitchFamily="50" charset="0"/>
              </a:rPr>
              <a:t> people </a:t>
            </a:r>
            <a:r>
              <a:rPr lang="en-GB" dirty="0" smtClean="0"/>
              <a:t>in our charitable activities through our retail social enterprise, repair surgeries, workshops, 1:1 appointments, external training programmes, and volunteering </a:t>
            </a:r>
            <a:endParaRPr lang="en-GB" dirty="0"/>
          </a:p>
        </p:txBody>
      </p:sp>
    </p:spTree>
    <p:extLst>
      <p:ext uri="{BB962C8B-B14F-4D97-AF65-F5344CB8AC3E}">
        <p14:creationId xmlns:p14="http://schemas.microsoft.com/office/powerpoint/2010/main" val="2119544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GB" b="1" dirty="0" smtClean="0">
                <a:latin typeface="GeogrotesqueStencil B Sb" pitchFamily="50" charset="0"/>
              </a:rPr>
              <a:t>Culture of Re-use </a:t>
            </a:r>
            <a:endParaRPr lang="en-GB" b="1" dirty="0">
              <a:latin typeface="GeogrotesqueStencil B Sb" pitchFamily="50" charset="0"/>
            </a:endParaRPr>
          </a:p>
        </p:txBody>
      </p:sp>
      <p:sp>
        <p:nvSpPr>
          <p:cNvPr id="3" name="Content Placeholder 2"/>
          <p:cNvSpPr>
            <a:spLocks noGrp="1"/>
          </p:cNvSpPr>
          <p:nvPr>
            <p:ph idx="1"/>
          </p:nvPr>
        </p:nvSpPr>
        <p:spPr>
          <a:xfrm>
            <a:off x="457200" y="1844824"/>
            <a:ext cx="8229600" cy="4281339"/>
          </a:xfrm>
        </p:spPr>
        <p:txBody>
          <a:bodyPr/>
          <a:lstStyle/>
          <a:p>
            <a:pPr marL="0" indent="0" algn="ctr">
              <a:buNone/>
            </a:pPr>
            <a:r>
              <a:rPr lang="en-GB" dirty="0" smtClean="0"/>
              <a:t>We directly diverted </a:t>
            </a:r>
            <a:r>
              <a:rPr lang="en-GB" dirty="0" smtClean="0">
                <a:latin typeface="GeogrotesqueStencil B Sb" pitchFamily="50" charset="0"/>
              </a:rPr>
              <a:t>91 tonnes </a:t>
            </a:r>
            <a:r>
              <a:rPr lang="en-GB" dirty="0" smtClean="0"/>
              <a:t>of waste from landfill via our partnerships with CHAI, Edinburgh University, and City of Edinburgh Council through donation of unwanted and broken IT equipment, furniture, and white goods.  These items were repaired and redistributed via Edinburgh </a:t>
            </a:r>
            <a:r>
              <a:rPr lang="en-GB" dirty="0" err="1" smtClean="0"/>
              <a:t>Remakery</a:t>
            </a:r>
            <a:r>
              <a:rPr lang="en-GB" dirty="0" smtClean="0"/>
              <a:t> and CHAI. </a:t>
            </a:r>
            <a:endParaRPr lang="en-GB" dirty="0"/>
          </a:p>
        </p:txBody>
      </p:sp>
    </p:spTree>
    <p:extLst>
      <p:ext uri="{BB962C8B-B14F-4D97-AF65-F5344CB8AC3E}">
        <p14:creationId xmlns:p14="http://schemas.microsoft.com/office/powerpoint/2010/main" val="2700445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GB" b="1" dirty="0" smtClean="0">
                <a:latin typeface="GeogrotesqueStencil B Sb" pitchFamily="50" charset="0"/>
              </a:rPr>
              <a:t>Culture of Repair </a:t>
            </a:r>
            <a:endParaRPr lang="en-GB" b="1" dirty="0">
              <a:latin typeface="GeogrotesqueStencil B Sb" pitchFamily="50" charset="0"/>
            </a:endParaRPr>
          </a:p>
        </p:txBody>
      </p:sp>
      <p:sp>
        <p:nvSpPr>
          <p:cNvPr id="3" name="Content Placeholder 2"/>
          <p:cNvSpPr>
            <a:spLocks noGrp="1"/>
          </p:cNvSpPr>
          <p:nvPr>
            <p:ph idx="1"/>
          </p:nvPr>
        </p:nvSpPr>
        <p:spPr>
          <a:xfrm>
            <a:off x="457200" y="1772816"/>
            <a:ext cx="8229600" cy="4353347"/>
          </a:xfrm>
        </p:spPr>
        <p:txBody>
          <a:bodyPr/>
          <a:lstStyle/>
          <a:p>
            <a:pPr marL="0" indent="0" algn="ctr">
              <a:buNone/>
            </a:pPr>
            <a:r>
              <a:rPr lang="en-GB" dirty="0" smtClean="0"/>
              <a:t>We extrapolated an indirect tonnage diversion of </a:t>
            </a:r>
            <a:r>
              <a:rPr lang="en-GB" dirty="0" smtClean="0">
                <a:latin typeface="GeogrotesqueStencil B Sb" pitchFamily="50" charset="0"/>
              </a:rPr>
              <a:t>155 tonnes </a:t>
            </a:r>
            <a:r>
              <a:rPr lang="en-GB" dirty="0" smtClean="0"/>
              <a:t>through our repair training activities, campaigning, and awareness raising. We engaged </a:t>
            </a:r>
            <a:r>
              <a:rPr lang="en-GB" dirty="0" smtClean="0">
                <a:latin typeface="GeogrotesqueStencil B Sb" pitchFamily="50" charset="0"/>
              </a:rPr>
              <a:t>339 people </a:t>
            </a:r>
            <a:r>
              <a:rPr lang="en-GB" dirty="0" smtClean="0"/>
              <a:t>across </a:t>
            </a:r>
            <a:r>
              <a:rPr lang="en-GB" dirty="0" smtClean="0">
                <a:latin typeface="GeogrotesqueStencil B Sb" pitchFamily="50" charset="0"/>
              </a:rPr>
              <a:t>48 weekly repair surgeries </a:t>
            </a:r>
            <a:r>
              <a:rPr lang="en-GB" dirty="0" smtClean="0"/>
              <a:t>in Leith. Repair activities spanned IT, textiles and furniture, with people accessing help, advice, and equipment free of charge.</a:t>
            </a:r>
            <a:endParaRPr lang="en-GB" dirty="0"/>
          </a:p>
        </p:txBody>
      </p:sp>
    </p:spTree>
    <p:extLst>
      <p:ext uri="{BB962C8B-B14F-4D97-AF65-F5344CB8AC3E}">
        <p14:creationId xmlns:p14="http://schemas.microsoft.com/office/powerpoint/2010/main" val="2321044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GB" b="1" dirty="0" smtClean="0">
                <a:latin typeface="GeogrotesqueStencil B Sb" pitchFamily="50" charset="0"/>
              </a:rPr>
              <a:t>Redistributing to those in need</a:t>
            </a:r>
            <a:endParaRPr lang="en-GB" b="1" dirty="0">
              <a:latin typeface="GeogrotesqueStencil B Sb" pitchFamily="50" charset="0"/>
            </a:endParaRPr>
          </a:p>
        </p:txBody>
      </p:sp>
      <p:sp>
        <p:nvSpPr>
          <p:cNvPr id="3" name="Content Placeholder 2"/>
          <p:cNvSpPr>
            <a:spLocks noGrp="1"/>
          </p:cNvSpPr>
          <p:nvPr>
            <p:ph idx="1"/>
          </p:nvPr>
        </p:nvSpPr>
        <p:spPr>
          <a:xfrm>
            <a:off x="457200" y="1844824"/>
            <a:ext cx="8229600" cy="4281339"/>
          </a:xfrm>
        </p:spPr>
        <p:txBody>
          <a:bodyPr/>
          <a:lstStyle/>
          <a:p>
            <a:pPr marL="0" indent="0" algn="ctr">
              <a:buNone/>
            </a:pPr>
            <a:r>
              <a:rPr lang="en-GB" dirty="0" smtClean="0"/>
              <a:t>In 2017 Edinburgh </a:t>
            </a:r>
            <a:r>
              <a:rPr lang="en-GB" dirty="0" err="1" smtClean="0"/>
              <a:t>Remakery</a:t>
            </a:r>
            <a:r>
              <a:rPr lang="en-GB" dirty="0" smtClean="0"/>
              <a:t>, in partnership with CHAI and City of Edinburgh Council, redistributed </a:t>
            </a:r>
            <a:r>
              <a:rPr lang="en-GB" dirty="0" smtClean="0">
                <a:latin typeface="GeogrotesqueStencil B Sb" pitchFamily="50" charset="0"/>
              </a:rPr>
              <a:t>99 unwanted items </a:t>
            </a:r>
            <a:r>
              <a:rPr lang="en-GB" dirty="0" smtClean="0"/>
              <a:t>to people in need. We distributed </a:t>
            </a:r>
            <a:r>
              <a:rPr lang="en-GB" dirty="0" smtClean="0">
                <a:latin typeface="GeogrotesqueStencil B Sb" pitchFamily="50" charset="0"/>
              </a:rPr>
              <a:t>66 items of furniture </a:t>
            </a:r>
            <a:r>
              <a:rPr lang="en-GB" dirty="0" smtClean="0"/>
              <a:t>through CHAI to people living in poverty, and </a:t>
            </a:r>
            <a:r>
              <a:rPr lang="en-GB" dirty="0" smtClean="0">
                <a:latin typeface="GeogrotesqueStencil B Sb" pitchFamily="50" charset="0"/>
              </a:rPr>
              <a:t>33 computers </a:t>
            </a:r>
            <a:r>
              <a:rPr lang="en-GB" dirty="0" smtClean="0"/>
              <a:t>via our Laptops for Refugees crowdfunded campaign.</a:t>
            </a:r>
            <a:endParaRPr lang="en-GB" dirty="0"/>
          </a:p>
        </p:txBody>
      </p:sp>
    </p:spTree>
    <p:extLst>
      <p:ext uri="{BB962C8B-B14F-4D97-AF65-F5344CB8AC3E}">
        <p14:creationId xmlns:p14="http://schemas.microsoft.com/office/powerpoint/2010/main" val="3856155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GB" b="1" dirty="0" smtClean="0">
                <a:latin typeface="GeogrotesqueStencil B Sb" pitchFamily="50" charset="0"/>
              </a:rPr>
              <a:t>Repair and Reuse Education</a:t>
            </a:r>
            <a:endParaRPr lang="en-GB" b="1" dirty="0">
              <a:latin typeface="GeogrotesqueStencil B Sb" pitchFamily="50" charset="0"/>
            </a:endParaRPr>
          </a:p>
        </p:txBody>
      </p:sp>
      <p:sp>
        <p:nvSpPr>
          <p:cNvPr id="3" name="Content Placeholder 2"/>
          <p:cNvSpPr>
            <a:spLocks noGrp="1"/>
          </p:cNvSpPr>
          <p:nvPr>
            <p:ph idx="1"/>
          </p:nvPr>
        </p:nvSpPr>
        <p:spPr>
          <a:xfrm>
            <a:off x="457200" y="1844824"/>
            <a:ext cx="8229600" cy="4281339"/>
          </a:xfrm>
        </p:spPr>
        <p:txBody>
          <a:bodyPr/>
          <a:lstStyle/>
          <a:p>
            <a:pPr marL="0" indent="0" algn="ctr">
              <a:buNone/>
            </a:pPr>
            <a:r>
              <a:rPr lang="en-GB" dirty="0" smtClean="0"/>
              <a:t>Edinburgh </a:t>
            </a:r>
            <a:r>
              <a:rPr lang="en-GB" dirty="0" err="1" smtClean="0"/>
              <a:t>Remakery</a:t>
            </a:r>
            <a:r>
              <a:rPr lang="en-GB" dirty="0" smtClean="0"/>
              <a:t> delivered an expanded workshop programme across a series of practical repair and reuse topics in woodwork, furniture and textiles.  </a:t>
            </a:r>
            <a:r>
              <a:rPr lang="en-GB" dirty="0" smtClean="0">
                <a:latin typeface="GeogrotesqueStencil B Sb" pitchFamily="50" charset="0"/>
              </a:rPr>
              <a:t>236 participants </a:t>
            </a:r>
            <a:r>
              <a:rPr lang="en-GB" dirty="0" smtClean="0"/>
              <a:t>attended </a:t>
            </a:r>
            <a:r>
              <a:rPr lang="en-GB" dirty="0" smtClean="0">
                <a:latin typeface="GeogrotesqueStencil B Sb" pitchFamily="50" charset="0"/>
              </a:rPr>
              <a:t>76 workshops </a:t>
            </a:r>
            <a:r>
              <a:rPr lang="en-GB" dirty="0" smtClean="0"/>
              <a:t>over 2017, and 2018 is shaping up to show a significant increase in workshop engagements, resulting in a key area for growth</a:t>
            </a:r>
            <a:endParaRPr lang="en-GB" dirty="0"/>
          </a:p>
        </p:txBody>
      </p:sp>
    </p:spTree>
    <p:extLst>
      <p:ext uri="{BB962C8B-B14F-4D97-AF65-F5344CB8AC3E}">
        <p14:creationId xmlns:p14="http://schemas.microsoft.com/office/powerpoint/2010/main" val="945971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r>
              <a:rPr lang="en-GB" b="1" dirty="0" smtClean="0">
                <a:latin typeface="GeogrotesqueStencil B Sb" pitchFamily="50" charset="0"/>
              </a:rPr>
              <a:t>Job Creation and Volunteering</a:t>
            </a:r>
            <a:endParaRPr lang="en-GB" b="1" dirty="0">
              <a:latin typeface="GeogrotesqueStencil B Sb" pitchFamily="50" charset="0"/>
            </a:endParaRPr>
          </a:p>
        </p:txBody>
      </p:sp>
      <p:sp>
        <p:nvSpPr>
          <p:cNvPr id="3" name="Content Placeholder 2"/>
          <p:cNvSpPr>
            <a:spLocks noGrp="1"/>
          </p:cNvSpPr>
          <p:nvPr>
            <p:ph idx="1"/>
          </p:nvPr>
        </p:nvSpPr>
        <p:spPr/>
        <p:txBody>
          <a:bodyPr>
            <a:normAutofit fontScale="92500"/>
          </a:bodyPr>
          <a:lstStyle/>
          <a:p>
            <a:pPr marL="0" indent="0" algn="ctr">
              <a:buNone/>
            </a:pPr>
            <a:r>
              <a:rPr lang="en-GB" dirty="0" smtClean="0"/>
              <a:t>Edinburgh </a:t>
            </a:r>
            <a:r>
              <a:rPr lang="en-GB" dirty="0" err="1" smtClean="0"/>
              <a:t>Remakery</a:t>
            </a:r>
            <a:r>
              <a:rPr lang="en-GB" dirty="0" smtClean="0"/>
              <a:t> has engaged more than </a:t>
            </a:r>
            <a:r>
              <a:rPr lang="en-GB" dirty="0" smtClean="0">
                <a:latin typeface="GeogrotesqueStencil B Sb" pitchFamily="50" charset="0"/>
              </a:rPr>
              <a:t>30 volunteers </a:t>
            </a:r>
            <a:r>
              <a:rPr lang="en-GB" dirty="0" smtClean="0"/>
              <a:t>across a variety of its activities including: furniture repair; I.T. repair; retail; and training. </a:t>
            </a:r>
          </a:p>
          <a:p>
            <a:pPr marL="0" indent="0" algn="ctr">
              <a:buNone/>
            </a:pPr>
            <a:endParaRPr lang="en-GB" dirty="0" smtClean="0"/>
          </a:p>
          <a:p>
            <a:pPr marL="0" indent="0" algn="ctr">
              <a:buNone/>
            </a:pPr>
            <a:r>
              <a:rPr lang="en-GB" dirty="0" smtClean="0"/>
              <a:t>We continued our commitment to job creation by creating a new post in I.T. repair, recruiting a new general manager and Chief Executive, and gaining further funding for an I.T. apprentice for 2018</a:t>
            </a:r>
            <a:endParaRPr lang="en-GB" dirty="0"/>
          </a:p>
        </p:txBody>
      </p:sp>
    </p:spTree>
    <p:extLst>
      <p:ext uri="{BB962C8B-B14F-4D97-AF65-F5344CB8AC3E}">
        <p14:creationId xmlns:p14="http://schemas.microsoft.com/office/powerpoint/2010/main" val="2788272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630</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Edinburgh University </vt:lpstr>
      <vt:lpstr>About Edinburgh Remakery </vt:lpstr>
      <vt:lpstr>PowerPoint Presentation</vt:lpstr>
      <vt:lpstr>Highlights from last year </vt:lpstr>
      <vt:lpstr>Culture of Re-use </vt:lpstr>
      <vt:lpstr>Culture of Repair </vt:lpstr>
      <vt:lpstr>Redistributing to those in need</vt:lpstr>
      <vt:lpstr>Repair and Reuse Education</vt:lpstr>
      <vt:lpstr>Job Creation and Volunteering</vt:lpstr>
      <vt:lpstr>Edinburgh University Partnership </vt:lpstr>
      <vt:lpstr>PowerPoint Presentation</vt:lpstr>
      <vt:lpstr>Future Plans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dc:creator>
  <cp:lastModifiedBy>Rob</cp:lastModifiedBy>
  <cp:revision>20</cp:revision>
  <dcterms:created xsi:type="dcterms:W3CDTF">2018-07-04T09:37:40Z</dcterms:created>
  <dcterms:modified xsi:type="dcterms:W3CDTF">2018-07-17T14:56:05Z</dcterms:modified>
</cp:coreProperties>
</file>